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606" r:id="rId2"/>
    <p:sldId id="410" r:id="rId3"/>
    <p:sldId id="328" r:id="rId4"/>
    <p:sldId id="419" r:id="rId5"/>
    <p:sldId id="420" r:id="rId6"/>
    <p:sldId id="329" r:id="rId7"/>
    <p:sldId id="333" r:id="rId8"/>
    <p:sldId id="334" r:id="rId9"/>
    <p:sldId id="609" r:id="rId10"/>
    <p:sldId id="338" r:id="rId11"/>
    <p:sldId id="356" r:id="rId12"/>
    <p:sldId id="554" r:id="rId13"/>
    <p:sldId id="610" r:id="rId14"/>
    <p:sldId id="558" r:id="rId15"/>
    <p:sldId id="559" r:id="rId16"/>
    <p:sldId id="601" r:id="rId17"/>
    <p:sldId id="411" r:id="rId18"/>
    <p:sldId id="412" r:id="rId19"/>
    <p:sldId id="561" r:id="rId20"/>
    <p:sldId id="502" r:id="rId21"/>
    <p:sldId id="414" r:id="rId22"/>
    <p:sldId id="503" r:id="rId23"/>
    <p:sldId id="522" r:id="rId24"/>
    <p:sldId id="426" r:id="rId25"/>
    <p:sldId id="362" r:id="rId26"/>
    <p:sldId id="573" r:id="rId27"/>
    <p:sldId id="428" r:id="rId28"/>
    <p:sldId id="433" r:id="rId29"/>
    <p:sldId id="565" r:id="rId30"/>
    <p:sldId id="566" r:id="rId31"/>
    <p:sldId id="568" r:id="rId32"/>
    <p:sldId id="569" r:id="rId33"/>
    <p:sldId id="570" r:id="rId34"/>
    <p:sldId id="441" r:id="rId35"/>
    <p:sldId id="442" r:id="rId36"/>
    <p:sldId id="443" r:id="rId37"/>
    <p:sldId id="444" r:id="rId38"/>
    <p:sldId id="445" r:id="rId39"/>
    <p:sldId id="446" r:id="rId40"/>
    <p:sldId id="576" r:id="rId41"/>
    <p:sldId id="462" r:id="rId42"/>
    <p:sldId id="524" r:id="rId43"/>
    <p:sldId id="473" r:id="rId44"/>
    <p:sldId id="474" r:id="rId45"/>
    <p:sldId id="611" r:id="rId46"/>
    <p:sldId id="571" r:id="rId47"/>
    <p:sldId id="526" r:id="rId48"/>
    <p:sldId id="476" r:id="rId49"/>
    <p:sldId id="477" r:id="rId50"/>
    <p:sldId id="551" r:id="rId51"/>
    <p:sldId id="542" r:id="rId52"/>
    <p:sldId id="607" r:id="rId53"/>
    <p:sldId id="603" r:id="rId54"/>
    <p:sldId id="506" r:id="rId55"/>
    <p:sldId id="572" r:id="rId56"/>
    <p:sldId id="541" r:id="rId57"/>
    <p:sldId id="540" r:id="rId58"/>
    <p:sldId id="508" r:id="rId59"/>
    <p:sldId id="509" r:id="rId60"/>
    <p:sldId id="545" r:id="rId61"/>
    <p:sldId id="546" r:id="rId62"/>
    <p:sldId id="604" r:id="rId63"/>
    <p:sldId id="510" r:id="rId64"/>
    <p:sldId id="605" r:id="rId65"/>
    <p:sldId id="487" r:id="rId66"/>
    <p:sldId id="490" r:id="rId67"/>
    <p:sldId id="608" r:id="rId68"/>
    <p:sldId id="491" r:id="rId69"/>
    <p:sldId id="550" r:id="rId70"/>
    <p:sldId id="492" r:id="rId71"/>
    <p:sldId id="523" r:id="rId72"/>
    <p:sldId id="493" r:id="rId73"/>
    <p:sldId id="458" r:id="rId74"/>
    <p:sldId id="449" r:id="rId75"/>
    <p:sldId id="450" r:id="rId76"/>
    <p:sldId id="501" r:id="rId77"/>
    <p:sldId id="531" r:id="rId78"/>
    <p:sldId id="451" r:id="rId79"/>
    <p:sldId id="452" r:id="rId80"/>
    <p:sldId id="453" r:id="rId81"/>
    <p:sldId id="577" r:id="rId82"/>
    <p:sldId id="598" r:id="rId83"/>
    <p:sldId id="582" r:id="rId84"/>
    <p:sldId id="591" r:id="rId85"/>
    <p:sldId id="592" r:id="rId86"/>
    <p:sldId id="593" r:id="rId87"/>
    <p:sldId id="594" r:id="rId88"/>
    <p:sldId id="595" r:id="rId89"/>
    <p:sldId id="596" r:id="rId90"/>
    <p:sldId id="597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02" y="2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ul Desai" userId="10d06376e192d285" providerId="LiveId" clId="{D5B00FE2-206E-4F9B-A4AE-8210DD69EDE0}"/>
    <pc:docChg chg="delSld">
      <pc:chgData name="Amul Desai" userId="10d06376e192d285" providerId="LiveId" clId="{D5B00FE2-206E-4F9B-A4AE-8210DD69EDE0}" dt="2025-02-14T03:19:26.291" v="4" actId="47"/>
      <pc:docMkLst>
        <pc:docMk/>
      </pc:docMkLst>
      <pc:sldChg chg="del">
        <pc:chgData name="Amul Desai" userId="10d06376e192d285" providerId="LiveId" clId="{D5B00FE2-206E-4F9B-A4AE-8210DD69EDE0}" dt="2025-02-14T03:19:26.291" v="4" actId="47"/>
        <pc:sldMkLst>
          <pc:docMk/>
          <pc:sldMk cId="0" sldId="599"/>
        </pc:sldMkLst>
      </pc:sldChg>
      <pc:sldChg chg="del">
        <pc:chgData name="Amul Desai" userId="10d06376e192d285" providerId="LiveId" clId="{D5B00FE2-206E-4F9B-A4AE-8210DD69EDE0}" dt="2025-02-14T03:18:41.601" v="0" actId="47"/>
        <pc:sldMkLst>
          <pc:docMk/>
          <pc:sldMk cId="4100783539" sldId="662"/>
        </pc:sldMkLst>
      </pc:sldChg>
      <pc:sldChg chg="del">
        <pc:chgData name="Amul Desai" userId="10d06376e192d285" providerId="LiveId" clId="{D5B00FE2-206E-4F9B-A4AE-8210DD69EDE0}" dt="2025-02-14T03:18:41.601" v="0" actId="47"/>
        <pc:sldMkLst>
          <pc:docMk/>
          <pc:sldMk cId="3933810058" sldId="685"/>
        </pc:sldMkLst>
      </pc:sldChg>
      <pc:sldChg chg="del">
        <pc:chgData name="Amul Desai" userId="10d06376e192d285" providerId="LiveId" clId="{D5B00FE2-206E-4F9B-A4AE-8210DD69EDE0}" dt="2025-02-14T03:18:44.222" v="1" actId="47"/>
        <pc:sldMkLst>
          <pc:docMk/>
          <pc:sldMk cId="1466135314" sldId="686"/>
        </pc:sldMkLst>
      </pc:sldChg>
      <pc:sldChg chg="del">
        <pc:chgData name="Amul Desai" userId="10d06376e192d285" providerId="LiveId" clId="{D5B00FE2-206E-4F9B-A4AE-8210DD69EDE0}" dt="2025-02-14T03:19:04.636" v="2" actId="47"/>
        <pc:sldMkLst>
          <pc:docMk/>
          <pc:sldMk cId="4262101845" sldId="687"/>
        </pc:sldMkLst>
      </pc:sldChg>
      <pc:sldChg chg="del">
        <pc:chgData name="Amul Desai" userId="10d06376e192d285" providerId="LiveId" clId="{D5B00FE2-206E-4F9B-A4AE-8210DD69EDE0}" dt="2025-02-14T03:19:18.341" v="3" actId="47"/>
        <pc:sldMkLst>
          <pc:docMk/>
          <pc:sldMk cId="3958573726" sldId="6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8625E-1FE5-49E4-8A0C-E76F9D8EC92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6D8C094-476F-4000-859A-B94766EB1A69}">
      <dgm:prSet/>
      <dgm:spPr/>
      <dgm:t>
        <a:bodyPr/>
        <a:lstStyle/>
        <a:p>
          <a:r>
            <a:rPr lang="en-US" b="1"/>
            <a:t>Default</a:t>
          </a:r>
          <a:endParaRPr lang="en-US"/>
        </a:p>
      </dgm:t>
    </dgm:pt>
    <dgm:pt modelId="{25038D8A-D3C2-4D2D-93AD-B92372621A02}" type="parTrans" cxnId="{1DE2E1BD-F20F-4FD2-AD4C-D0D30B5817EE}">
      <dgm:prSet/>
      <dgm:spPr/>
      <dgm:t>
        <a:bodyPr/>
        <a:lstStyle/>
        <a:p>
          <a:endParaRPr lang="en-US"/>
        </a:p>
      </dgm:t>
    </dgm:pt>
    <dgm:pt modelId="{DED57AB1-C16F-45F1-9F66-BEFCF62311E1}" type="sibTrans" cxnId="{1DE2E1BD-F20F-4FD2-AD4C-D0D30B5817EE}">
      <dgm:prSet/>
      <dgm:spPr/>
      <dgm:t>
        <a:bodyPr/>
        <a:lstStyle/>
        <a:p>
          <a:endParaRPr lang="en-US"/>
        </a:p>
      </dgm:t>
    </dgm:pt>
    <dgm:pt modelId="{0D6714B3-1CEF-48E0-8CC8-BBE95F7ADEEB}">
      <dgm:prSet/>
      <dgm:spPr/>
      <dgm:t>
        <a:bodyPr/>
        <a:lstStyle/>
        <a:p>
          <a:r>
            <a:rPr lang="en-US"/>
            <a:t>Bank Loan</a:t>
          </a:r>
        </a:p>
      </dgm:t>
    </dgm:pt>
    <dgm:pt modelId="{54DBF475-B5E2-48A0-A131-DF6E1E2C05CD}" type="parTrans" cxnId="{F5B1CF37-018C-4F34-A3D9-75B986E9954D}">
      <dgm:prSet/>
      <dgm:spPr/>
      <dgm:t>
        <a:bodyPr/>
        <a:lstStyle/>
        <a:p>
          <a:endParaRPr lang="en-US"/>
        </a:p>
      </dgm:t>
    </dgm:pt>
    <dgm:pt modelId="{70DC55E4-7D73-4D69-B239-EDFF1562276A}" type="sibTrans" cxnId="{F5B1CF37-018C-4F34-A3D9-75B986E9954D}">
      <dgm:prSet/>
      <dgm:spPr/>
      <dgm:t>
        <a:bodyPr/>
        <a:lstStyle/>
        <a:p>
          <a:endParaRPr lang="en-US"/>
        </a:p>
      </dgm:t>
    </dgm:pt>
    <dgm:pt modelId="{07DFC035-9205-4DE0-88B5-54950EA4F26E}">
      <dgm:prSet/>
      <dgm:spPr/>
      <dgm:t>
        <a:bodyPr/>
        <a:lstStyle/>
        <a:p>
          <a:r>
            <a:rPr lang="en-US"/>
            <a:t>Credit Card</a:t>
          </a:r>
        </a:p>
      </dgm:t>
    </dgm:pt>
    <dgm:pt modelId="{53CA523F-4A0C-4EC9-8FC1-AE1D7B756BDE}" type="parTrans" cxnId="{F80B8633-DDE5-4DE7-BB27-4BF3BA6E83CB}">
      <dgm:prSet/>
      <dgm:spPr/>
      <dgm:t>
        <a:bodyPr/>
        <a:lstStyle/>
        <a:p>
          <a:endParaRPr lang="en-US"/>
        </a:p>
      </dgm:t>
    </dgm:pt>
    <dgm:pt modelId="{78E7637A-83D7-4799-BF71-0DC8FA267DF3}" type="sibTrans" cxnId="{F80B8633-DDE5-4DE7-BB27-4BF3BA6E83CB}">
      <dgm:prSet/>
      <dgm:spPr/>
      <dgm:t>
        <a:bodyPr/>
        <a:lstStyle/>
        <a:p>
          <a:endParaRPr lang="en-US"/>
        </a:p>
      </dgm:t>
    </dgm:pt>
    <dgm:pt modelId="{5A5451B4-7EF8-4C05-B37D-63530631BB5D}">
      <dgm:prSet/>
      <dgm:spPr/>
      <dgm:t>
        <a:bodyPr/>
        <a:lstStyle/>
        <a:p>
          <a:r>
            <a:rPr lang="en-US"/>
            <a:t>Equipment Loan</a:t>
          </a:r>
        </a:p>
      </dgm:t>
    </dgm:pt>
    <dgm:pt modelId="{F45F4892-0D16-45C4-B39B-FC1EED70EC42}" type="parTrans" cxnId="{AC8762E6-85F5-4DB6-A72C-901708B5B4CF}">
      <dgm:prSet/>
      <dgm:spPr/>
      <dgm:t>
        <a:bodyPr/>
        <a:lstStyle/>
        <a:p>
          <a:endParaRPr lang="en-US"/>
        </a:p>
      </dgm:t>
    </dgm:pt>
    <dgm:pt modelId="{3D6BF036-58DF-418B-8BB9-651A206FC505}" type="sibTrans" cxnId="{AC8762E6-85F5-4DB6-A72C-901708B5B4CF}">
      <dgm:prSet/>
      <dgm:spPr/>
      <dgm:t>
        <a:bodyPr/>
        <a:lstStyle/>
        <a:p>
          <a:endParaRPr lang="en-US"/>
        </a:p>
      </dgm:t>
    </dgm:pt>
    <dgm:pt modelId="{0B103299-0554-45D5-8D02-DBB8105EECD1}">
      <dgm:prSet/>
      <dgm:spPr/>
      <dgm:t>
        <a:bodyPr/>
        <a:lstStyle/>
        <a:p>
          <a:r>
            <a:rPr lang="en-US"/>
            <a:t>Line of Credit</a:t>
          </a:r>
        </a:p>
      </dgm:t>
    </dgm:pt>
    <dgm:pt modelId="{9F8A7B24-DA03-43A8-8052-4E8D643DD6B9}" type="parTrans" cxnId="{6AD3870C-86A4-4779-9507-6E1D5B181DE7}">
      <dgm:prSet/>
      <dgm:spPr/>
      <dgm:t>
        <a:bodyPr/>
        <a:lstStyle/>
        <a:p>
          <a:endParaRPr lang="en-US"/>
        </a:p>
      </dgm:t>
    </dgm:pt>
    <dgm:pt modelId="{126972D7-01E0-4993-92EB-9B058225C4D2}" type="sibTrans" cxnId="{6AD3870C-86A4-4779-9507-6E1D5B181DE7}">
      <dgm:prSet/>
      <dgm:spPr/>
      <dgm:t>
        <a:bodyPr/>
        <a:lstStyle/>
        <a:p>
          <a:endParaRPr lang="en-US"/>
        </a:p>
      </dgm:t>
    </dgm:pt>
    <dgm:pt modelId="{5E8D5247-61F6-4251-8273-92169F3B5F4F}">
      <dgm:prSet/>
      <dgm:spPr/>
      <dgm:t>
        <a:bodyPr/>
        <a:lstStyle/>
        <a:p>
          <a:r>
            <a:rPr lang="en-US" b="1"/>
            <a:t>Insurance Claim</a:t>
          </a:r>
          <a:endParaRPr lang="en-US"/>
        </a:p>
      </dgm:t>
    </dgm:pt>
    <dgm:pt modelId="{EE5DAD7E-FE84-4AF2-90CF-BADEC6365F8E}" type="parTrans" cxnId="{ADD54272-4DCF-48AE-BCD2-601FFCD72003}">
      <dgm:prSet/>
      <dgm:spPr/>
      <dgm:t>
        <a:bodyPr/>
        <a:lstStyle/>
        <a:p>
          <a:endParaRPr lang="en-US"/>
        </a:p>
      </dgm:t>
    </dgm:pt>
    <dgm:pt modelId="{4DCDC839-6745-4E00-BFBF-98BF23EAB9CA}" type="sibTrans" cxnId="{ADD54272-4DCF-48AE-BCD2-601FFCD72003}">
      <dgm:prSet/>
      <dgm:spPr/>
      <dgm:t>
        <a:bodyPr/>
        <a:lstStyle/>
        <a:p>
          <a:endParaRPr lang="en-US"/>
        </a:p>
      </dgm:t>
    </dgm:pt>
    <dgm:pt modelId="{153B30B0-4B90-4806-8A2A-E2EF6C8DF91B}">
      <dgm:prSet/>
      <dgm:spPr/>
      <dgm:t>
        <a:bodyPr/>
        <a:lstStyle/>
        <a:p>
          <a:r>
            <a:rPr lang="en-US"/>
            <a:t>Life</a:t>
          </a:r>
        </a:p>
      </dgm:t>
    </dgm:pt>
    <dgm:pt modelId="{8433A8F3-E1A1-41D5-8520-6E2A49D725AE}" type="parTrans" cxnId="{941CF591-2C2B-4F32-BA5F-357D0677A2FB}">
      <dgm:prSet/>
      <dgm:spPr/>
      <dgm:t>
        <a:bodyPr/>
        <a:lstStyle/>
        <a:p>
          <a:endParaRPr lang="en-US"/>
        </a:p>
      </dgm:t>
    </dgm:pt>
    <dgm:pt modelId="{E1102BFB-1907-4684-952E-612B4050F4E6}" type="sibTrans" cxnId="{941CF591-2C2B-4F32-BA5F-357D0677A2FB}">
      <dgm:prSet/>
      <dgm:spPr/>
      <dgm:t>
        <a:bodyPr/>
        <a:lstStyle/>
        <a:p>
          <a:endParaRPr lang="en-US"/>
        </a:p>
      </dgm:t>
    </dgm:pt>
    <dgm:pt modelId="{BB00278C-90F1-4B99-A278-839939E32E5C}">
      <dgm:prSet/>
      <dgm:spPr/>
      <dgm:t>
        <a:bodyPr/>
        <a:lstStyle/>
        <a:p>
          <a:r>
            <a:rPr lang="en-US"/>
            <a:t>Auto</a:t>
          </a:r>
        </a:p>
      </dgm:t>
    </dgm:pt>
    <dgm:pt modelId="{A489B490-7081-4BED-A38A-756B88B98474}" type="parTrans" cxnId="{D493DA63-23F6-4526-8FAA-43303AFA9874}">
      <dgm:prSet/>
      <dgm:spPr/>
      <dgm:t>
        <a:bodyPr/>
        <a:lstStyle/>
        <a:p>
          <a:endParaRPr lang="en-US"/>
        </a:p>
      </dgm:t>
    </dgm:pt>
    <dgm:pt modelId="{2D573969-48BD-458B-8D02-B0B4C2D6D460}" type="sibTrans" cxnId="{D493DA63-23F6-4526-8FAA-43303AFA9874}">
      <dgm:prSet/>
      <dgm:spPr/>
      <dgm:t>
        <a:bodyPr/>
        <a:lstStyle/>
        <a:p>
          <a:endParaRPr lang="en-US"/>
        </a:p>
      </dgm:t>
    </dgm:pt>
    <dgm:pt modelId="{B1122A6D-28F1-4351-B105-C02C2B3E4FB3}">
      <dgm:prSet/>
      <dgm:spPr/>
      <dgm:t>
        <a:bodyPr/>
        <a:lstStyle/>
        <a:p>
          <a:r>
            <a:rPr lang="en-US"/>
            <a:t>Home</a:t>
          </a:r>
        </a:p>
      </dgm:t>
    </dgm:pt>
    <dgm:pt modelId="{E7F48BF0-945D-417B-B902-F8B2141FEE5B}" type="parTrans" cxnId="{931EFB60-438C-4B4D-9B2A-88824AF76CF9}">
      <dgm:prSet/>
      <dgm:spPr/>
      <dgm:t>
        <a:bodyPr/>
        <a:lstStyle/>
        <a:p>
          <a:endParaRPr lang="en-US"/>
        </a:p>
      </dgm:t>
    </dgm:pt>
    <dgm:pt modelId="{6B81235C-05D2-4AF9-90E6-D13B57133C2B}" type="sibTrans" cxnId="{931EFB60-438C-4B4D-9B2A-88824AF76CF9}">
      <dgm:prSet/>
      <dgm:spPr/>
      <dgm:t>
        <a:bodyPr/>
        <a:lstStyle/>
        <a:p>
          <a:endParaRPr lang="en-US"/>
        </a:p>
      </dgm:t>
    </dgm:pt>
    <dgm:pt modelId="{61ECC536-6C08-4A78-B730-3385084FD6CF}">
      <dgm:prSet/>
      <dgm:spPr/>
      <dgm:t>
        <a:bodyPr/>
        <a:lstStyle/>
        <a:p>
          <a:r>
            <a:rPr lang="en-US"/>
            <a:t>Health</a:t>
          </a:r>
        </a:p>
      </dgm:t>
    </dgm:pt>
    <dgm:pt modelId="{BC693CD1-1B00-48C2-B67E-7FA24475875C}" type="parTrans" cxnId="{2337979A-3391-4413-9F8F-81D13C185EC0}">
      <dgm:prSet/>
      <dgm:spPr/>
      <dgm:t>
        <a:bodyPr/>
        <a:lstStyle/>
        <a:p>
          <a:endParaRPr lang="en-US"/>
        </a:p>
      </dgm:t>
    </dgm:pt>
    <dgm:pt modelId="{EE3D74B1-090A-4D84-85FC-C8F5DE7AEAC2}" type="sibTrans" cxnId="{2337979A-3391-4413-9F8F-81D13C185EC0}">
      <dgm:prSet/>
      <dgm:spPr/>
      <dgm:t>
        <a:bodyPr/>
        <a:lstStyle/>
        <a:p>
          <a:endParaRPr lang="en-US"/>
        </a:p>
      </dgm:t>
    </dgm:pt>
    <dgm:pt modelId="{D6526A93-3665-416A-A9AD-6251D124CE41}">
      <dgm:prSet/>
      <dgm:spPr/>
      <dgm:t>
        <a:bodyPr/>
        <a:lstStyle/>
        <a:p>
          <a:r>
            <a:rPr lang="en-US" b="1"/>
            <a:t>Fraud</a:t>
          </a:r>
          <a:endParaRPr lang="en-US"/>
        </a:p>
      </dgm:t>
    </dgm:pt>
    <dgm:pt modelId="{14EF156F-AD07-4249-AE3B-B50E606456DD}" type="parTrans" cxnId="{BFC28A5A-3C54-41E0-A6D5-5F26E0D57BAA}">
      <dgm:prSet/>
      <dgm:spPr/>
      <dgm:t>
        <a:bodyPr/>
        <a:lstStyle/>
        <a:p>
          <a:endParaRPr lang="en-US"/>
        </a:p>
      </dgm:t>
    </dgm:pt>
    <dgm:pt modelId="{59096DC5-8381-4264-A3E6-4E72FFE710F4}" type="sibTrans" cxnId="{BFC28A5A-3C54-41E0-A6D5-5F26E0D57BAA}">
      <dgm:prSet/>
      <dgm:spPr/>
      <dgm:t>
        <a:bodyPr/>
        <a:lstStyle/>
        <a:p>
          <a:endParaRPr lang="en-US"/>
        </a:p>
      </dgm:t>
    </dgm:pt>
    <dgm:pt modelId="{9CA2C358-1C00-4480-BA77-F5AA44CCB60D}">
      <dgm:prSet/>
      <dgm:spPr/>
      <dgm:t>
        <a:bodyPr/>
        <a:lstStyle/>
        <a:p>
          <a:r>
            <a:rPr lang="en-US" dirty="0"/>
            <a:t>Credit Card</a:t>
          </a:r>
        </a:p>
      </dgm:t>
    </dgm:pt>
    <dgm:pt modelId="{C40371F3-FB2C-4E70-ADAE-B04F453226F9}" type="parTrans" cxnId="{B91BEF32-0FBA-4FC6-BF43-563F6426272D}">
      <dgm:prSet/>
      <dgm:spPr/>
      <dgm:t>
        <a:bodyPr/>
        <a:lstStyle/>
        <a:p>
          <a:endParaRPr lang="en-US"/>
        </a:p>
      </dgm:t>
    </dgm:pt>
    <dgm:pt modelId="{A611308E-E0C0-43DD-9535-B5BC6F3350A8}" type="sibTrans" cxnId="{B91BEF32-0FBA-4FC6-BF43-563F6426272D}">
      <dgm:prSet/>
      <dgm:spPr/>
      <dgm:t>
        <a:bodyPr/>
        <a:lstStyle/>
        <a:p>
          <a:endParaRPr lang="en-US"/>
        </a:p>
      </dgm:t>
    </dgm:pt>
    <dgm:pt modelId="{C10FC138-A6A7-41B3-8969-13EFBEEBE0AA}">
      <dgm:prSet/>
      <dgm:spPr/>
      <dgm:t>
        <a:bodyPr/>
        <a:lstStyle/>
        <a:p>
          <a:r>
            <a:rPr lang="en-US"/>
            <a:t>Insurance Claim</a:t>
          </a:r>
        </a:p>
      </dgm:t>
    </dgm:pt>
    <dgm:pt modelId="{D44F3633-1D24-4789-A75B-DF74857F64F2}" type="parTrans" cxnId="{0EFFDA3C-1DA4-4235-92BD-E0A63E1762E5}">
      <dgm:prSet/>
      <dgm:spPr/>
      <dgm:t>
        <a:bodyPr/>
        <a:lstStyle/>
        <a:p>
          <a:endParaRPr lang="en-US"/>
        </a:p>
      </dgm:t>
    </dgm:pt>
    <dgm:pt modelId="{87EAD65C-AF3A-44FA-8B89-414BB95E9342}" type="sibTrans" cxnId="{0EFFDA3C-1DA4-4235-92BD-E0A63E1762E5}">
      <dgm:prSet/>
      <dgm:spPr/>
      <dgm:t>
        <a:bodyPr/>
        <a:lstStyle/>
        <a:p>
          <a:endParaRPr lang="en-US"/>
        </a:p>
      </dgm:t>
    </dgm:pt>
    <dgm:pt modelId="{43C2A79A-C476-458B-9FF0-433FE084F047}" type="pres">
      <dgm:prSet presAssocID="{FAA8625E-1FE5-49E4-8A0C-E76F9D8EC920}" presName="Name0" presStyleCnt="0">
        <dgm:presLayoutVars>
          <dgm:dir/>
          <dgm:animLvl val="lvl"/>
          <dgm:resizeHandles val="exact"/>
        </dgm:presLayoutVars>
      </dgm:prSet>
      <dgm:spPr/>
    </dgm:pt>
    <dgm:pt modelId="{BC26F3B4-50DF-4796-939D-FCC424BCE1D6}" type="pres">
      <dgm:prSet presAssocID="{B6D8C094-476F-4000-859A-B94766EB1A69}" presName="composite" presStyleCnt="0"/>
      <dgm:spPr/>
    </dgm:pt>
    <dgm:pt modelId="{6479D9F8-B55C-40E8-925F-C760B84356D8}" type="pres">
      <dgm:prSet presAssocID="{B6D8C094-476F-4000-859A-B94766EB1A6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3BD92FF-1A32-4E47-ABFD-70A802B174BA}" type="pres">
      <dgm:prSet presAssocID="{B6D8C094-476F-4000-859A-B94766EB1A69}" presName="desTx" presStyleLbl="alignAccFollowNode1" presStyleIdx="0" presStyleCnt="3">
        <dgm:presLayoutVars>
          <dgm:bulletEnabled val="1"/>
        </dgm:presLayoutVars>
      </dgm:prSet>
      <dgm:spPr/>
    </dgm:pt>
    <dgm:pt modelId="{851F7B49-006C-425B-8E46-2F88FB191362}" type="pres">
      <dgm:prSet presAssocID="{DED57AB1-C16F-45F1-9F66-BEFCF62311E1}" presName="space" presStyleCnt="0"/>
      <dgm:spPr/>
    </dgm:pt>
    <dgm:pt modelId="{94BD38CA-FABC-4BF1-A392-08BF7E567724}" type="pres">
      <dgm:prSet presAssocID="{5E8D5247-61F6-4251-8273-92169F3B5F4F}" presName="composite" presStyleCnt="0"/>
      <dgm:spPr/>
    </dgm:pt>
    <dgm:pt modelId="{983C2316-C48F-413E-9BD2-CB4660B1CBA6}" type="pres">
      <dgm:prSet presAssocID="{5E8D5247-61F6-4251-8273-92169F3B5F4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859D711-0EF9-4AA5-86AF-3979D78C0BDC}" type="pres">
      <dgm:prSet presAssocID="{5E8D5247-61F6-4251-8273-92169F3B5F4F}" presName="desTx" presStyleLbl="alignAccFollowNode1" presStyleIdx="1" presStyleCnt="3">
        <dgm:presLayoutVars>
          <dgm:bulletEnabled val="1"/>
        </dgm:presLayoutVars>
      </dgm:prSet>
      <dgm:spPr/>
    </dgm:pt>
    <dgm:pt modelId="{54E941DB-D2D9-4D9B-B1D3-DC7B77BA3B91}" type="pres">
      <dgm:prSet presAssocID="{4DCDC839-6745-4E00-BFBF-98BF23EAB9CA}" presName="space" presStyleCnt="0"/>
      <dgm:spPr/>
    </dgm:pt>
    <dgm:pt modelId="{3EC297AE-A913-4BD7-99F8-6523D2FB482E}" type="pres">
      <dgm:prSet presAssocID="{D6526A93-3665-416A-A9AD-6251D124CE41}" presName="composite" presStyleCnt="0"/>
      <dgm:spPr/>
    </dgm:pt>
    <dgm:pt modelId="{69566992-2C0D-436B-8BBF-0551FDA5E3D6}" type="pres">
      <dgm:prSet presAssocID="{D6526A93-3665-416A-A9AD-6251D124CE4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BB9B0FB-088E-4874-9B1E-AD50ECE5413C}" type="pres">
      <dgm:prSet presAssocID="{D6526A93-3665-416A-A9AD-6251D124CE4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44B4C08-5DC6-45E2-882D-3E0FF2C415CD}" type="presOf" srcId="{0B103299-0554-45D5-8D02-DBB8105EECD1}" destId="{23BD92FF-1A32-4E47-ABFD-70A802B174BA}" srcOrd="0" destOrd="3" presId="urn:microsoft.com/office/officeart/2005/8/layout/hList1"/>
    <dgm:cxn modelId="{6AD3870C-86A4-4779-9507-6E1D5B181DE7}" srcId="{B6D8C094-476F-4000-859A-B94766EB1A69}" destId="{0B103299-0554-45D5-8D02-DBB8105EECD1}" srcOrd="3" destOrd="0" parTransId="{9F8A7B24-DA03-43A8-8052-4E8D643DD6B9}" sibTransId="{126972D7-01E0-4993-92EB-9B058225C4D2}"/>
    <dgm:cxn modelId="{87AF201B-5FE9-4A8D-90C8-FF42DA4C2E81}" type="presOf" srcId="{0D6714B3-1CEF-48E0-8CC8-BBE95F7ADEEB}" destId="{23BD92FF-1A32-4E47-ABFD-70A802B174BA}" srcOrd="0" destOrd="0" presId="urn:microsoft.com/office/officeart/2005/8/layout/hList1"/>
    <dgm:cxn modelId="{B91BEF32-0FBA-4FC6-BF43-563F6426272D}" srcId="{D6526A93-3665-416A-A9AD-6251D124CE41}" destId="{9CA2C358-1C00-4480-BA77-F5AA44CCB60D}" srcOrd="0" destOrd="0" parTransId="{C40371F3-FB2C-4E70-ADAE-B04F453226F9}" sibTransId="{A611308E-E0C0-43DD-9535-B5BC6F3350A8}"/>
    <dgm:cxn modelId="{F80B8633-DDE5-4DE7-BB27-4BF3BA6E83CB}" srcId="{B6D8C094-476F-4000-859A-B94766EB1A69}" destId="{07DFC035-9205-4DE0-88B5-54950EA4F26E}" srcOrd="1" destOrd="0" parTransId="{53CA523F-4A0C-4EC9-8FC1-AE1D7B756BDE}" sibTransId="{78E7637A-83D7-4799-BF71-0DC8FA267DF3}"/>
    <dgm:cxn modelId="{F5B1CF37-018C-4F34-A3D9-75B986E9954D}" srcId="{B6D8C094-476F-4000-859A-B94766EB1A69}" destId="{0D6714B3-1CEF-48E0-8CC8-BBE95F7ADEEB}" srcOrd="0" destOrd="0" parTransId="{54DBF475-B5E2-48A0-A131-DF6E1E2C05CD}" sibTransId="{70DC55E4-7D73-4D69-B239-EDFF1562276A}"/>
    <dgm:cxn modelId="{4640D037-42CE-46DD-94C4-760B793FFF04}" type="presOf" srcId="{C10FC138-A6A7-41B3-8969-13EFBEEBE0AA}" destId="{6BB9B0FB-088E-4874-9B1E-AD50ECE5413C}" srcOrd="0" destOrd="1" presId="urn:microsoft.com/office/officeart/2005/8/layout/hList1"/>
    <dgm:cxn modelId="{47F11D38-0C80-4816-9628-85920EEE3239}" type="presOf" srcId="{5E8D5247-61F6-4251-8273-92169F3B5F4F}" destId="{983C2316-C48F-413E-9BD2-CB4660B1CBA6}" srcOrd="0" destOrd="0" presId="urn:microsoft.com/office/officeart/2005/8/layout/hList1"/>
    <dgm:cxn modelId="{0EFFDA3C-1DA4-4235-92BD-E0A63E1762E5}" srcId="{D6526A93-3665-416A-A9AD-6251D124CE41}" destId="{C10FC138-A6A7-41B3-8969-13EFBEEBE0AA}" srcOrd="1" destOrd="0" parTransId="{D44F3633-1D24-4789-A75B-DF74857F64F2}" sibTransId="{87EAD65C-AF3A-44FA-8B89-414BB95E9342}"/>
    <dgm:cxn modelId="{931EFB60-438C-4B4D-9B2A-88824AF76CF9}" srcId="{5E8D5247-61F6-4251-8273-92169F3B5F4F}" destId="{B1122A6D-28F1-4351-B105-C02C2B3E4FB3}" srcOrd="2" destOrd="0" parTransId="{E7F48BF0-945D-417B-B902-F8B2141FEE5B}" sibTransId="{6B81235C-05D2-4AF9-90E6-D13B57133C2B}"/>
    <dgm:cxn modelId="{D493DA63-23F6-4526-8FAA-43303AFA9874}" srcId="{5E8D5247-61F6-4251-8273-92169F3B5F4F}" destId="{BB00278C-90F1-4B99-A278-839939E32E5C}" srcOrd="1" destOrd="0" parTransId="{A489B490-7081-4BED-A38A-756B88B98474}" sibTransId="{2D573969-48BD-458B-8D02-B0B4C2D6D460}"/>
    <dgm:cxn modelId="{ADD54272-4DCF-48AE-BCD2-601FFCD72003}" srcId="{FAA8625E-1FE5-49E4-8A0C-E76F9D8EC920}" destId="{5E8D5247-61F6-4251-8273-92169F3B5F4F}" srcOrd="1" destOrd="0" parTransId="{EE5DAD7E-FE84-4AF2-90CF-BADEC6365F8E}" sibTransId="{4DCDC839-6745-4E00-BFBF-98BF23EAB9CA}"/>
    <dgm:cxn modelId="{7AE47674-A0C3-4D6A-AB4A-3F0DDE2E4FAD}" type="presOf" srcId="{BB00278C-90F1-4B99-A278-839939E32E5C}" destId="{2859D711-0EF9-4AA5-86AF-3979D78C0BDC}" srcOrd="0" destOrd="1" presId="urn:microsoft.com/office/officeart/2005/8/layout/hList1"/>
    <dgm:cxn modelId="{AE910C79-7112-4F94-AD1B-AAB5E9608BED}" type="presOf" srcId="{5A5451B4-7EF8-4C05-B37D-63530631BB5D}" destId="{23BD92FF-1A32-4E47-ABFD-70A802B174BA}" srcOrd="0" destOrd="2" presId="urn:microsoft.com/office/officeart/2005/8/layout/hList1"/>
    <dgm:cxn modelId="{BFC28A5A-3C54-41E0-A6D5-5F26E0D57BAA}" srcId="{FAA8625E-1FE5-49E4-8A0C-E76F9D8EC920}" destId="{D6526A93-3665-416A-A9AD-6251D124CE41}" srcOrd="2" destOrd="0" parTransId="{14EF156F-AD07-4249-AE3B-B50E606456DD}" sibTransId="{59096DC5-8381-4264-A3E6-4E72FFE710F4}"/>
    <dgm:cxn modelId="{941CF591-2C2B-4F32-BA5F-357D0677A2FB}" srcId="{5E8D5247-61F6-4251-8273-92169F3B5F4F}" destId="{153B30B0-4B90-4806-8A2A-E2EF6C8DF91B}" srcOrd="0" destOrd="0" parTransId="{8433A8F3-E1A1-41D5-8520-6E2A49D725AE}" sibTransId="{E1102BFB-1907-4684-952E-612B4050F4E6}"/>
    <dgm:cxn modelId="{0749D696-0F19-49A5-9AA0-278BDDCF512A}" type="presOf" srcId="{9CA2C358-1C00-4480-BA77-F5AA44CCB60D}" destId="{6BB9B0FB-088E-4874-9B1E-AD50ECE5413C}" srcOrd="0" destOrd="0" presId="urn:microsoft.com/office/officeart/2005/8/layout/hList1"/>
    <dgm:cxn modelId="{2337979A-3391-4413-9F8F-81D13C185EC0}" srcId="{5E8D5247-61F6-4251-8273-92169F3B5F4F}" destId="{61ECC536-6C08-4A78-B730-3385084FD6CF}" srcOrd="3" destOrd="0" parTransId="{BC693CD1-1B00-48C2-B67E-7FA24475875C}" sibTransId="{EE3D74B1-090A-4D84-85FC-C8F5DE7AEAC2}"/>
    <dgm:cxn modelId="{2ED1889B-62D7-46B3-B7EE-8FC710A9B24C}" type="presOf" srcId="{B6D8C094-476F-4000-859A-B94766EB1A69}" destId="{6479D9F8-B55C-40E8-925F-C760B84356D8}" srcOrd="0" destOrd="0" presId="urn:microsoft.com/office/officeart/2005/8/layout/hList1"/>
    <dgm:cxn modelId="{AEC772A6-3570-46A7-A9B2-088AF6DD4174}" type="presOf" srcId="{153B30B0-4B90-4806-8A2A-E2EF6C8DF91B}" destId="{2859D711-0EF9-4AA5-86AF-3979D78C0BDC}" srcOrd="0" destOrd="0" presId="urn:microsoft.com/office/officeart/2005/8/layout/hList1"/>
    <dgm:cxn modelId="{ECDC05AE-57CD-486C-9E45-6F6B39AA810E}" type="presOf" srcId="{B1122A6D-28F1-4351-B105-C02C2B3E4FB3}" destId="{2859D711-0EF9-4AA5-86AF-3979D78C0BDC}" srcOrd="0" destOrd="2" presId="urn:microsoft.com/office/officeart/2005/8/layout/hList1"/>
    <dgm:cxn modelId="{1DE2E1BD-F20F-4FD2-AD4C-D0D30B5817EE}" srcId="{FAA8625E-1FE5-49E4-8A0C-E76F9D8EC920}" destId="{B6D8C094-476F-4000-859A-B94766EB1A69}" srcOrd="0" destOrd="0" parTransId="{25038D8A-D3C2-4D2D-93AD-B92372621A02}" sibTransId="{DED57AB1-C16F-45F1-9F66-BEFCF62311E1}"/>
    <dgm:cxn modelId="{9EF9F5C0-0863-41BC-A786-F40BF83B099F}" type="presOf" srcId="{FAA8625E-1FE5-49E4-8A0C-E76F9D8EC920}" destId="{43C2A79A-C476-458B-9FF0-433FE084F047}" srcOrd="0" destOrd="0" presId="urn:microsoft.com/office/officeart/2005/8/layout/hList1"/>
    <dgm:cxn modelId="{1902F1CC-533B-42B6-AC01-E2D4C64D4930}" type="presOf" srcId="{61ECC536-6C08-4A78-B730-3385084FD6CF}" destId="{2859D711-0EF9-4AA5-86AF-3979D78C0BDC}" srcOrd="0" destOrd="3" presId="urn:microsoft.com/office/officeart/2005/8/layout/hList1"/>
    <dgm:cxn modelId="{958823DB-2EF4-4400-812D-E9EA14BB3E36}" type="presOf" srcId="{D6526A93-3665-416A-A9AD-6251D124CE41}" destId="{69566992-2C0D-436B-8BBF-0551FDA5E3D6}" srcOrd="0" destOrd="0" presId="urn:microsoft.com/office/officeart/2005/8/layout/hList1"/>
    <dgm:cxn modelId="{B0D923E2-7F50-4B3C-9D63-BC8ADCAD00F1}" type="presOf" srcId="{07DFC035-9205-4DE0-88B5-54950EA4F26E}" destId="{23BD92FF-1A32-4E47-ABFD-70A802B174BA}" srcOrd="0" destOrd="1" presId="urn:microsoft.com/office/officeart/2005/8/layout/hList1"/>
    <dgm:cxn modelId="{AC8762E6-85F5-4DB6-A72C-901708B5B4CF}" srcId="{B6D8C094-476F-4000-859A-B94766EB1A69}" destId="{5A5451B4-7EF8-4C05-B37D-63530631BB5D}" srcOrd="2" destOrd="0" parTransId="{F45F4892-0D16-45C4-B39B-FC1EED70EC42}" sibTransId="{3D6BF036-58DF-418B-8BB9-651A206FC505}"/>
    <dgm:cxn modelId="{4CF67A06-CB23-4B02-BEAE-583D3B8AA8FB}" type="presParOf" srcId="{43C2A79A-C476-458B-9FF0-433FE084F047}" destId="{BC26F3B4-50DF-4796-939D-FCC424BCE1D6}" srcOrd="0" destOrd="0" presId="urn:microsoft.com/office/officeart/2005/8/layout/hList1"/>
    <dgm:cxn modelId="{B60AB90C-DAA6-442C-8055-6B4F3269E43F}" type="presParOf" srcId="{BC26F3B4-50DF-4796-939D-FCC424BCE1D6}" destId="{6479D9F8-B55C-40E8-925F-C760B84356D8}" srcOrd="0" destOrd="0" presId="urn:microsoft.com/office/officeart/2005/8/layout/hList1"/>
    <dgm:cxn modelId="{9E33774E-6BB5-4723-B004-B77736C755FD}" type="presParOf" srcId="{BC26F3B4-50DF-4796-939D-FCC424BCE1D6}" destId="{23BD92FF-1A32-4E47-ABFD-70A802B174BA}" srcOrd="1" destOrd="0" presId="urn:microsoft.com/office/officeart/2005/8/layout/hList1"/>
    <dgm:cxn modelId="{F8826BB5-09E9-47D9-9B8E-A70681FCFA56}" type="presParOf" srcId="{43C2A79A-C476-458B-9FF0-433FE084F047}" destId="{851F7B49-006C-425B-8E46-2F88FB191362}" srcOrd="1" destOrd="0" presId="urn:microsoft.com/office/officeart/2005/8/layout/hList1"/>
    <dgm:cxn modelId="{DEB9F034-DF78-4165-AD29-61445B089045}" type="presParOf" srcId="{43C2A79A-C476-458B-9FF0-433FE084F047}" destId="{94BD38CA-FABC-4BF1-A392-08BF7E567724}" srcOrd="2" destOrd="0" presId="urn:microsoft.com/office/officeart/2005/8/layout/hList1"/>
    <dgm:cxn modelId="{F2A76E93-668F-43FA-BCEB-AD341471B52E}" type="presParOf" srcId="{94BD38CA-FABC-4BF1-A392-08BF7E567724}" destId="{983C2316-C48F-413E-9BD2-CB4660B1CBA6}" srcOrd="0" destOrd="0" presId="urn:microsoft.com/office/officeart/2005/8/layout/hList1"/>
    <dgm:cxn modelId="{7CF1AAE1-636D-4AE6-8167-68D282066A18}" type="presParOf" srcId="{94BD38CA-FABC-4BF1-A392-08BF7E567724}" destId="{2859D711-0EF9-4AA5-86AF-3979D78C0BDC}" srcOrd="1" destOrd="0" presId="urn:microsoft.com/office/officeart/2005/8/layout/hList1"/>
    <dgm:cxn modelId="{90FB8E65-F05A-429E-BFD1-CE21A0DF96C1}" type="presParOf" srcId="{43C2A79A-C476-458B-9FF0-433FE084F047}" destId="{54E941DB-D2D9-4D9B-B1D3-DC7B77BA3B91}" srcOrd="3" destOrd="0" presId="urn:microsoft.com/office/officeart/2005/8/layout/hList1"/>
    <dgm:cxn modelId="{2DB97F8E-8F3C-4B1D-BE8B-D9D47ED7A10B}" type="presParOf" srcId="{43C2A79A-C476-458B-9FF0-433FE084F047}" destId="{3EC297AE-A913-4BD7-99F8-6523D2FB482E}" srcOrd="4" destOrd="0" presId="urn:microsoft.com/office/officeart/2005/8/layout/hList1"/>
    <dgm:cxn modelId="{9EB683D8-C286-4AF1-9A6D-BE99787D903A}" type="presParOf" srcId="{3EC297AE-A913-4BD7-99F8-6523D2FB482E}" destId="{69566992-2C0D-436B-8BBF-0551FDA5E3D6}" srcOrd="0" destOrd="0" presId="urn:microsoft.com/office/officeart/2005/8/layout/hList1"/>
    <dgm:cxn modelId="{07B43125-C140-4F34-9E44-D7710008C3DA}" type="presParOf" srcId="{3EC297AE-A913-4BD7-99F8-6523D2FB482E}" destId="{6BB9B0FB-088E-4874-9B1E-AD50ECE5413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9D9F8-B55C-40E8-925F-C760B84356D8}">
      <dsp:nvSpPr>
        <dsp:cNvPr id="0" name=""/>
        <dsp:cNvSpPr/>
      </dsp:nvSpPr>
      <dsp:spPr>
        <a:xfrm>
          <a:off x="3381" y="76124"/>
          <a:ext cx="3296840" cy="86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Default</a:t>
          </a:r>
          <a:endParaRPr lang="en-US" sz="3000" kern="1200"/>
        </a:p>
      </dsp:txBody>
      <dsp:txXfrm>
        <a:off x="3381" y="76124"/>
        <a:ext cx="3296840" cy="864000"/>
      </dsp:txXfrm>
    </dsp:sp>
    <dsp:sp modelId="{23BD92FF-1A32-4E47-ABFD-70A802B174BA}">
      <dsp:nvSpPr>
        <dsp:cNvPr id="0" name=""/>
        <dsp:cNvSpPr/>
      </dsp:nvSpPr>
      <dsp:spPr>
        <a:xfrm>
          <a:off x="3381" y="940124"/>
          <a:ext cx="3296840" cy="27175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Bank Loan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Credit Card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Equipment Loan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Line of Credit</a:t>
          </a:r>
        </a:p>
      </dsp:txBody>
      <dsp:txXfrm>
        <a:off x="3381" y="940124"/>
        <a:ext cx="3296840" cy="2717550"/>
      </dsp:txXfrm>
    </dsp:sp>
    <dsp:sp modelId="{983C2316-C48F-413E-9BD2-CB4660B1CBA6}">
      <dsp:nvSpPr>
        <dsp:cNvPr id="0" name=""/>
        <dsp:cNvSpPr/>
      </dsp:nvSpPr>
      <dsp:spPr>
        <a:xfrm>
          <a:off x="3761779" y="76124"/>
          <a:ext cx="3296840" cy="864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Insurance Claim</a:t>
          </a:r>
          <a:endParaRPr lang="en-US" sz="3000" kern="1200"/>
        </a:p>
      </dsp:txBody>
      <dsp:txXfrm>
        <a:off x="3761779" y="76124"/>
        <a:ext cx="3296840" cy="864000"/>
      </dsp:txXfrm>
    </dsp:sp>
    <dsp:sp modelId="{2859D711-0EF9-4AA5-86AF-3979D78C0BDC}">
      <dsp:nvSpPr>
        <dsp:cNvPr id="0" name=""/>
        <dsp:cNvSpPr/>
      </dsp:nvSpPr>
      <dsp:spPr>
        <a:xfrm>
          <a:off x="3761779" y="940124"/>
          <a:ext cx="3296840" cy="271755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Life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Auto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Home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Health</a:t>
          </a:r>
        </a:p>
      </dsp:txBody>
      <dsp:txXfrm>
        <a:off x="3761779" y="940124"/>
        <a:ext cx="3296840" cy="2717550"/>
      </dsp:txXfrm>
    </dsp:sp>
    <dsp:sp modelId="{69566992-2C0D-436B-8BBF-0551FDA5E3D6}">
      <dsp:nvSpPr>
        <dsp:cNvPr id="0" name=""/>
        <dsp:cNvSpPr/>
      </dsp:nvSpPr>
      <dsp:spPr>
        <a:xfrm>
          <a:off x="7520178" y="76124"/>
          <a:ext cx="3296840" cy="864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Fraud</a:t>
          </a:r>
          <a:endParaRPr lang="en-US" sz="3000" kern="1200"/>
        </a:p>
      </dsp:txBody>
      <dsp:txXfrm>
        <a:off x="7520178" y="76124"/>
        <a:ext cx="3296840" cy="864000"/>
      </dsp:txXfrm>
    </dsp:sp>
    <dsp:sp modelId="{6BB9B0FB-088E-4874-9B1E-AD50ECE5413C}">
      <dsp:nvSpPr>
        <dsp:cNvPr id="0" name=""/>
        <dsp:cNvSpPr/>
      </dsp:nvSpPr>
      <dsp:spPr>
        <a:xfrm>
          <a:off x="7520178" y="940124"/>
          <a:ext cx="3296840" cy="27175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Credit Card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Insurance Claim</a:t>
          </a:r>
        </a:p>
      </dsp:txBody>
      <dsp:txXfrm>
        <a:off x="7520178" y="940124"/>
        <a:ext cx="3296840" cy="2717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3E8AD-C9E5-48F2-BD9C-C022C2BD0E73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D9A3F-F22A-4AA5-946A-24D2EED3BF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21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E32A6A3-9138-F4F9-0613-C6983D889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8A318-053E-433F-B752-C68B37EB1287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14082" name="Rectangle 2">
            <a:extLst>
              <a:ext uri="{FF2B5EF4-FFF2-40B4-BE49-F238E27FC236}">
                <a16:creationId xmlns:a16="http://schemas.microsoft.com/office/drawing/2014/main" id="{AB50ECCB-8C69-F1F7-571E-F8EC60A5D2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>
            <a:extLst>
              <a:ext uri="{FF2B5EF4-FFF2-40B4-BE49-F238E27FC236}">
                <a16:creationId xmlns:a16="http://schemas.microsoft.com/office/drawing/2014/main" id="{742F2C57-50BB-A849-01E3-830D1FEEA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1AA7736-53F6-EC92-5382-3C8BF18414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24F9DE-2564-4171-A6ED-7E1536B6FA3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0DFC8337-27FA-4576-9F13-DAE2708179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C5EC486B-3E0D-7B7B-B239-37C8259C80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996E1D6-9EC6-54D8-AFF8-F0BF9CBA82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B9F150-E22B-4AE0-AC11-D539C79609B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2DCCC40C-A316-42B1-54C2-AC0432C2E9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8E057546-B959-64B7-3468-3EE667E42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5BE6863-FE24-ED23-535A-0911B185B2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596860-FD64-46C3-8356-383751BE9610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65602" name="Rectangle 2">
            <a:extLst>
              <a:ext uri="{FF2B5EF4-FFF2-40B4-BE49-F238E27FC236}">
                <a16:creationId xmlns:a16="http://schemas.microsoft.com/office/drawing/2014/main" id="{C2B043DB-3326-E85A-7928-57CAC62271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>
            <a:extLst>
              <a:ext uri="{FF2B5EF4-FFF2-40B4-BE49-F238E27FC236}">
                <a16:creationId xmlns:a16="http://schemas.microsoft.com/office/drawing/2014/main" id="{A58D3762-ECCC-8F24-2BF1-4F97CD89B4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FEBEB-B9DC-00B1-1DE8-2DB1AB253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2063285-2576-0912-03AD-FDF6A6433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596860-FD64-46C3-8356-383751BE9610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65602" name="Rectangle 2">
            <a:extLst>
              <a:ext uri="{FF2B5EF4-FFF2-40B4-BE49-F238E27FC236}">
                <a16:creationId xmlns:a16="http://schemas.microsoft.com/office/drawing/2014/main" id="{FF068F4C-B81E-63F0-9CFD-DB32B3B671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3" name="Rectangle 3">
            <a:extLst>
              <a:ext uri="{FF2B5EF4-FFF2-40B4-BE49-F238E27FC236}">
                <a16:creationId xmlns:a16="http://schemas.microsoft.com/office/drawing/2014/main" id="{D039C060-8C60-1E41-5491-55F601012C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0692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D123DD6-5E32-CD6A-1948-AA815B5E71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C57DE3-B9BB-4F1F-AFB1-A3FE588DAFD2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73794" name="Rectangle 2">
            <a:extLst>
              <a:ext uri="{FF2B5EF4-FFF2-40B4-BE49-F238E27FC236}">
                <a16:creationId xmlns:a16="http://schemas.microsoft.com/office/drawing/2014/main" id="{B9AEEE05-68E2-9D78-B0F5-3E0FFF0B72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3795" name="Rectangle 3">
            <a:extLst>
              <a:ext uri="{FF2B5EF4-FFF2-40B4-BE49-F238E27FC236}">
                <a16:creationId xmlns:a16="http://schemas.microsoft.com/office/drawing/2014/main" id="{F0DFFCB1-727E-CB33-4AA7-02B3E2F854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C0E786-2960-51EC-B7E0-92DB2A7A5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4A349B-0E82-4229-BD63-F55F24F47D9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75842" name="Rectangle 2">
            <a:extLst>
              <a:ext uri="{FF2B5EF4-FFF2-40B4-BE49-F238E27FC236}">
                <a16:creationId xmlns:a16="http://schemas.microsoft.com/office/drawing/2014/main" id="{8517FCFE-02E4-8049-4050-FF250E15C2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43" name="Rectangle 3">
            <a:extLst>
              <a:ext uri="{FF2B5EF4-FFF2-40B4-BE49-F238E27FC236}">
                <a16:creationId xmlns:a16="http://schemas.microsoft.com/office/drawing/2014/main" id="{4E8E9237-EA46-750A-CF6C-07C418EB9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E189579-56A8-EA34-AB7B-89FCF5B248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787F59-9D8C-44A6-A253-8831ED305051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813058" name="Rectangle 2">
            <a:extLst>
              <a:ext uri="{FF2B5EF4-FFF2-40B4-BE49-F238E27FC236}">
                <a16:creationId xmlns:a16="http://schemas.microsoft.com/office/drawing/2014/main" id="{83E73F00-1193-77B2-F351-F4674DB6F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3059" name="Rectangle 3">
            <a:extLst>
              <a:ext uri="{FF2B5EF4-FFF2-40B4-BE49-F238E27FC236}">
                <a16:creationId xmlns:a16="http://schemas.microsoft.com/office/drawing/2014/main" id="{5D169BB8-2845-6D20-03BE-29C86CE1D8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C2AF872-EFC4-071A-F449-89B5B76297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D81FF7-29B5-4C83-BACC-B5C9A22726E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313346" name="Rectangle 2">
            <a:extLst>
              <a:ext uri="{FF2B5EF4-FFF2-40B4-BE49-F238E27FC236}">
                <a16:creationId xmlns:a16="http://schemas.microsoft.com/office/drawing/2014/main" id="{A9F0F83D-A5BF-4F03-CC2B-32A7888FF8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13347" name="Rectangle 3">
            <a:extLst>
              <a:ext uri="{FF2B5EF4-FFF2-40B4-BE49-F238E27FC236}">
                <a16:creationId xmlns:a16="http://schemas.microsoft.com/office/drawing/2014/main" id="{B30A8E85-D816-3DF9-B229-83C44AA9FB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  <p:sp>
        <p:nvSpPr>
          <p:cNvPr id="313348" name="Text Box 4">
            <a:extLst>
              <a:ext uri="{FF2B5EF4-FFF2-40B4-BE49-F238E27FC236}">
                <a16:creationId xmlns:a16="http://schemas.microsoft.com/office/drawing/2014/main" id="{CD9E303E-4953-7C2E-A9FA-B951EA44C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267200"/>
            <a:ext cx="601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DBA71F3-93B7-95F7-8A55-6F95D9232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C13B90-5AC0-4B61-8BBE-1F0B0823E462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315394" name="Rectangle 2">
            <a:extLst>
              <a:ext uri="{FF2B5EF4-FFF2-40B4-BE49-F238E27FC236}">
                <a16:creationId xmlns:a16="http://schemas.microsoft.com/office/drawing/2014/main" id="{22D79F1D-1CA6-2BC6-2607-DFFAB8678F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15395" name="Rectangle 3">
            <a:extLst>
              <a:ext uri="{FF2B5EF4-FFF2-40B4-BE49-F238E27FC236}">
                <a16:creationId xmlns:a16="http://schemas.microsoft.com/office/drawing/2014/main" id="{F55685F9-DBF2-559A-5007-1D99DC713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D4122DB-0729-E94D-3324-D4A787B77A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B02F57-7A5E-4084-A505-798F7C7EE9C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705538" name="Rectangle 2">
            <a:extLst>
              <a:ext uri="{FF2B5EF4-FFF2-40B4-BE49-F238E27FC236}">
                <a16:creationId xmlns:a16="http://schemas.microsoft.com/office/drawing/2014/main" id="{6CD747C1-F605-0E96-F314-35C1132B80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218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705539" name="Rectangle 3">
            <a:extLst>
              <a:ext uri="{FF2B5EF4-FFF2-40B4-BE49-F238E27FC236}">
                <a16:creationId xmlns:a16="http://schemas.microsoft.com/office/drawing/2014/main" id="{AA2D6B63-06D8-DE9A-A671-43E3080732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2B79768-3EB4-8326-1E67-BA92B9F46E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E61503-34DC-4BC8-AA40-8449BCD7752E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488450" name="Rectangle 2">
            <a:extLst>
              <a:ext uri="{FF2B5EF4-FFF2-40B4-BE49-F238E27FC236}">
                <a16:creationId xmlns:a16="http://schemas.microsoft.com/office/drawing/2014/main" id="{488EA13B-0346-3781-925E-8AB5DEF4F2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>
            <a:extLst>
              <a:ext uri="{FF2B5EF4-FFF2-40B4-BE49-F238E27FC236}">
                <a16:creationId xmlns:a16="http://schemas.microsoft.com/office/drawing/2014/main" id="{D2AAF0F0-E874-C8DB-E0CF-6F64A6892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ED12C47-4A49-5F29-001A-AE1EDDE32B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FED3C5-8EBD-4CD8-94BD-2A16A534685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19170" name="Rectangle 2">
            <a:extLst>
              <a:ext uri="{FF2B5EF4-FFF2-40B4-BE49-F238E27FC236}">
                <a16:creationId xmlns:a16="http://schemas.microsoft.com/office/drawing/2014/main" id="{5DFDD757-25C4-9BBC-7759-5F944DD436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519171" name="Rectangle 3">
            <a:extLst>
              <a:ext uri="{FF2B5EF4-FFF2-40B4-BE49-F238E27FC236}">
                <a16:creationId xmlns:a16="http://schemas.microsoft.com/office/drawing/2014/main" id="{9B536BA7-D311-9971-AA24-74C27448D3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D3DE109-5D7E-88F3-F02F-D0E95962B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5E8143-23F8-413D-A3F8-F8774893BAC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19490" name="Rectangle 2">
            <a:extLst>
              <a:ext uri="{FF2B5EF4-FFF2-40B4-BE49-F238E27FC236}">
                <a16:creationId xmlns:a16="http://schemas.microsoft.com/office/drawing/2014/main" id="{9C26E6EF-CE2D-666D-6454-1E6C065483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2B33AF79-6E10-310E-B156-8560593BDA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  <p:sp>
        <p:nvSpPr>
          <p:cNvPr id="319492" name="Text Box 4">
            <a:extLst>
              <a:ext uri="{FF2B5EF4-FFF2-40B4-BE49-F238E27FC236}">
                <a16:creationId xmlns:a16="http://schemas.microsoft.com/office/drawing/2014/main" id="{54CF9BEC-57D1-B50B-FC2B-1377DF966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5181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000" b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8BB3E39-B9D3-24FD-1CE3-675D78ECA3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C3DEA4-A4D7-4027-87AB-092FC3D757F9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21218" name="Rectangle 2">
            <a:extLst>
              <a:ext uri="{FF2B5EF4-FFF2-40B4-BE49-F238E27FC236}">
                <a16:creationId xmlns:a16="http://schemas.microsoft.com/office/drawing/2014/main" id="{EB0B2C3B-4770-4EFF-C0AA-2F12CA24D8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521219" name="Rectangle 3">
            <a:extLst>
              <a:ext uri="{FF2B5EF4-FFF2-40B4-BE49-F238E27FC236}">
                <a16:creationId xmlns:a16="http://schemas.microsoft.com/office/drawing/2014/main" id="{BDEBBBD4-5E0B-8AAB-84D9-E85F8919C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2198990-21DA-DBDD-F59C-0456B61097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B2A0A1-FD7C-4D68-83FD-113E57CA081D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64226" name="Rectangle 2">
            <a:extLst>
              <a:ext uri="{FF2B5EF4-FFF2-40B4-BE49-F238E27FC236}">
                <a16:creationId xmlns:a16="http://schemas.microsoft.com/office/drawing/2014/main" id="{ED39EFA8-3D41-E8B5-88CF-9E54450D0C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  <p:sp>
        <p:nvSpPr>
          <p:cNvPr id="564227" name="Rectangle 3">
            <a:extLst>
              <a:ext uri="{FF2B5EF4-FFF2-40B4-BE49-F238E27FC236}">
                <a16:creationId xmlns:a16="http://schemas.microsoft.com/office/drawing/2014/main" id="{C71C294A-03FF-86C0-B0FC-CF8418D613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218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564228" name="Rectangle 4">
            <a:extLst>
              <a:ext uri="{FF2B5EF4-FFF2-40B4-BE49-F238E27FC236}">
                <a16:creationId xmlns:a16="http://schemas.microsoft.com/office/drawing/2014/main" id="{894029A1-D3BC-72E4-FA7B-5D0E76DB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4958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000" b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A848BE1-6340-6AAB-E2AA-6FB4542551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135419-1C87-4FFB-9D51-2CFFDF398313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373762" name="Rectangle 2">
            <a:extLst>
              <a:ext uri="{FF2B5EF4-FFF2-40B4-BE49-F238E27FC236}">
                <a16:creationId xmlns:a16="http://schemas.microsoft.com/office/drawing/2014/main" id="{3C1DC0FB-FC95-1BF7-E37F-DD3B03BBA8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>
            <a:extLst>
              <a:ext uri="{FF2B5EF4-FFF2-40B4-BE49-F238E27FC236}">
                <a16:creationId xmlns:a16="http://schemas.microsoft.com/office/drawing/2014/main" id="{63EF2F1F-6A95-29FE-38E4-20878430D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C6DA953-400A-2F50-1A72-FAEACB0382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B5230A-06C7-462C-BB2D-9312D0E21BEE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498690" name="Rectangle 2">
            <a:extLst>
              <a:ext uri="{FF2B5EF4-FFF2-40B4-BE49-F238E27FC236}">
                <a16:creationId xmlns:a16="http://schemas.microsoft.com/office/drawing/2014/main" id="{77F1DEE8-2FFD-0A6C-84DD-6B71B6F08E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>
            <a:extLst>
              <a:ext uri="{FF2B5EF4-FFF2-40B4-BE49-F238E27FC236}">
                <a16:creationId xmlns:a16="http://schemas.microsoft.com/office/drawing/2014/main" id="{74E019B9-333D-0594-6C01-976AAADF46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4489A94-7382-CEFB-A813-4027908D4A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286E3-26BA-4858-AFB1-A863670551AE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178F62C6-B3D9-0CE7-50A7-2BB294BB20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C028EBDD-427B-3C30-FBC9-F4B88485B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DACE35B-363D-6448-9499-9EA58725FF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755137-E902-4798-B940-1052F6F0ABF6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377858" name="Rectangle 2">
            <a:extLst>
              <a:ext uri="{FF2B5EF4-FFF2-40B4-BE49-F238E27FC236}">
                <a16:creationId xmlns:a16="http://schemas.microsoft.com/office/drawing/2014/main" id="{3A6164BE-B1B6-B08F-E937-088FD29CEA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>
            <a:extLst>
              <a:ext uri="{FF2B5EF4-FFF2-40B4-BE49-F238E27FC236}">
                <a16:creationId xmlns:a16="http://schemas.microsoft.com/office/drawing/2014/main" id="{FE1E9A93-0954-6F77-F765-8A073FFEE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 sz="1000" b="1" i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EC56C60-FEC2-A43F-8530-A1F49F2BF8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D9B2E-8F8A-4357-9F4A-6956EA2FACA8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88098" name="Rectangle 2">
            <a:extLst>
              <a:ext uri="{FF2B5EF4-FFF2-40B4-BE49-F238E27FC236}">
                <a16:creationId xmlns:a16="http://schemas.microsoft.com/office/drawing/2014/main" id="{F6225257-169B-7E51-C399-E893D9066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>
            <a:extLst>
              <a:ext uri="{FF2B5EF4-FFF2-40B4-BE49-F238E27FC236}">
                <a16:creationId xmlns:a16="http://schemas.microsoft.com/office/drawing/2014/main" id="{D9F26E17-E4A0-FCB4-2C82-4CDB3CAC5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 sz="1000" b="1" i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DCBD42C-9D8D-3DA5-101C-EECCCD960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C31F71-1D93-49AF-9A19-4DC00C3B1D4F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713730" name="Rectangle 2">
            <a:extLst>
              <a:ext uri="{FF2B5EF4-FFF2-40B4-BE49-F238E27FC236}">
                <a16:creationId xmlns:a16="http://schemas.microsoft.com/office/drawing/2014/main" id="{229E4B1B-19B0-4C7F-5AEE-65E384D7AD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3731" name="Rectangle 3">
            <a:extLst>
              <a:ext uri="{FF2B5EF4-FFF2-40B4-BE49-F238E27FC236}">
                <a16:creationId xmlns:a16="http://schemas.microsoft.com/office/drawing/2014/main" id="{89FCC96A-1AA6-D954-7552-E0E3B49C2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 sz="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2393A93-7B24-C76F-E934-4CA9BA5DFD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F8B65C-928D-46F5-8B3F-7520CA50982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D9F477DD-E6F9-2D0A-B0B2-3B4F052D0A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BC358B3A-0B1F-5012-2AE5-8083BB8FB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95BF6AE-1F4C-D1F9-A44B-6BA2CEE5CB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FCE122-F85F-4237-99C6-85C98C5100F4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715778" name="Rectangle 2">
            <a:extLst>
              <a:ext uri="{FF2B5EF4-FFF2-40B4-BE49-F238E27FC236}">
                <a16:creationId xmlns:a16="http://schemas.microsoft.com/office/drawing/2014/main" id="{437E8E30-AF67-5330-F1C2-BFDC9599C2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5779" name="Rectangle 3">
            <a:extLst>
              <a:ext uri="{FF2B5EF4-FFF2-40B4-BE49-F238E27FC236}">
                <a16:creationId xmlns:a16="http://schemas.microsoft.com/office/drawing/2014/main" id="{C3DCC743-D5C8-27D4-D9CB-2624AD436A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 sz="8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7BA007D-FC82-DC3D-D38B-3FABD6E4A5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C94021-09E0-4C26-99AC-DB777A3ABCBA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19874" name="Rectangle 2">
            <a:extLst>
              <a:ext uri="{FF2B5EF4-FFF2-40B4-BE49-F238E27FC236}">
                <a16:creationId xmlns:a16="http://schemas.microsoft.com/office/drawing/2014/main" id="{11350D6E-6F83-EDDB-DBA0-593843FE9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9875" name="Rectangle 3">
            <a:extLst>
              <a:ext uri="{FF2B5EF4-FFF2-40B4-BE49-F238E27FC236}">
                <a16:creationId xmlns:a16="http://schemas.microsoft.com/office/drawing/2014/main" id="{77B75820-9275-2C7A-F0A0-C8507E2A63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 sz="8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C295C2-5BDD-A8AB-8E7A-6974A465A2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65F7F-C737-4E07-BE9F-533D8B0DE9B9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21922" name="Rectangle 2">
            <a:extLst>
              <a:ext uri="{FF2B5EF4-FFF2-40B4-BE49-F238E27FC236}">
                <a16:creationId xmlns:a16="http://schemas.microsoft.com/office/drawing/2014/main" id="{6F4DAD41-5F9B-D13C-6784-8786184A81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1923" name="Rectangle 3">
            <a:extLst>
              <a:ext uri="{FF2B5EF4-FFF2-40B4-BE49-F238E27FC236}">
                <a16:creationId xmlns:a16="http://schemas.microsoft.com/office/drawing/2014/main" id="{3652C4F8-AD44-5E86-1F3E-B95D6505F0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 sz="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D7FDFFA-91DF-B4E7-01B7-D25CB82B5C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AB8DF0-C16E-453D-98E1-C9DD7741A097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23970" name="Rectangle 2">
            <a:extLst>
              <a:ext uri="{FF2B5EF4-FFF2-40B4-BE49-F238E27FC236}">
                <a16:creationId xmlns:a16="http://schemas.microsoft.com/office/drawing/2014/main" id="{35F30632-949D-5F7D-4125-EDD4C7E3CB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3971" name="Rectangle 3">
            <a:extLst>
              <a:ext uri="{FF2B5EF4-FFF2-40B4-BE49-F238E27FC236}">
                <a16:creationId xmlns:a16="http://schemas.microsoft.com/office/drawing/2014/main" id="{8570C2B4-620E-AD72-EEEE-801443668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 sz="8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8CB53D-BE38-8EC8-E279-D87EC40F05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9D7230-B93D-419D-82C4-5D90D1147073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406530" name="Rectangle 2">
            <a:extLst>
              <a:ext uri="{FF2B5EF4-FFF2-40B4-BE49-F238E27FC236}">
                <a16:creationId xmlns:a16="http://schemas.microsoft.com/office/drawing/2014/main" id="{E4A02F77-C560-B8B1-D585-0B9B4341B9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>
            <a:extLst>
              <a:ext uri="{FF2B5EF4-FFF2-40B4-BE49-F238E27FC236}">
                <a16:creationId xmlns:a16="http://schemas.microsoft.com/office/drawing/2014/main" id="{9E948718-074C-2539-630B-CB11F2C72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F1EAF59-E523-89C1-1324-7991A8E4A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E4DE2F-DBF6-4657-8A95-E5AE8AAAEB47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408578" name="Rectangle 2">
            <a:extLst>
              <a:ext uri="{FF2B5EF4-FFF2-40B4-BE49-F238E27FC236}">
                <a16:creationId xmlns:a16="http://schemas.microsoft.com/office/drawing/2014/main" id="{942F2C48-44D7-6799-6606-EECB4B7A5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C62B2630-8B25-3D30-840F-A23ECCE09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5034C29-22B2-1354-E5BC-1C451F32E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F5D621-A6DF-43FB-B2E2-1985A0E34C33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410626" name="Rectangle 2">
            <a:extLst>
              <a:ext uri="{FF2B5EF4-FFF2-40B4-BE49-F238E27FC236}">
                <a16:creationId xmlns:a16="http://schemas.microsoft.com/office/drawing/2014/main" id="{7D9F9D01-D746-A03C-D6CB-7DD6288CC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>
            <a:extLst>
              <a:ext uri="{FF2B5EF4-FFF2-40B4-BE49-F238E27FC236}">
                <a16:creationId xmlns:a16="http://schemas.microsoft.com/office/drawing/2014/main" id="{6789BEC7-39A7-DE3B-7109-F87214943A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D831EF3-53AB-067A-6D07-1CD3C3D705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0E2C07-D3EC-4D7D-9083-D52388EEA992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412674" name="Rectangle 2">
            <a:extLst>
              <a:ext uri="{FF2B5EF4-FFF2-40B4-BE49-F238E27FC236}">
                <a16:creationId xmlns:a16="http://schemas.microsoft.com/office/drawing/2014/main" id="{3C439E67-4727-3DCA-8ECD-8CC906F0D5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7C2F235B-E13B-4521-BA90-34AA326F2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5B30B9B-4499-558E-B108-CE0EBCE48F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885C93-C9EE-4A94-83E0-CB96FA56B854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414722" name="Rectangle 2">
            <a:extLst>
              <a:ext uri="{FF2B5EF4-FFF2-40B4-BE49-F238E27FC236}">
                <a16:creationId xmlns:a16="http://schemas.microsoft.com/office/drawing/2014/main" id="{52A5E34D-3821-A795-EBD3-FE8A0A5DD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>
            <a:extLst>
              <a:ext uri="{FF2B5EF4-FFF2-40B4-BE49-F238E27FC236}">
                <a16:creationId xmlns:a16="http://schemas.microsoft.com/office/drawing/2014/main" id="{61F016BD-FCC4-BECA-B1B7-4BEFAAE8A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="1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703B88A-459E-F68E-19C9-4EE5B7ED2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E7877B-6AA6-4A96-B80E-41961115B8B8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416770" name="Rectangle 2">
            <a:extLst>
              <a:ext uri="{FF2B5EF4-FFF2-40B4-BE49-F238E27FC236}">
                <a16:creationId xmlns:a16="http://schemas.microsoft.com/office/drawing/2014/main" id="{CCFDAB5B-28D1-B5FA-D738-393B4DDB7C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>
            <a:extLst>
              <a:ext uri="{FF2B5EF4-FFF2-40B4-BE49-F238E27FC236}">
                <a16:creationId xmlns:a16="http://schemas.microsoft.com/office/drawing/2014/main" id="{C8A52248-EBE5-70B9-4C12-FE0305170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58902F1-63E1-E9AA-DE06-09F164D2EE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CC50AF-4AA5-4DC1-9CA3-E2158698232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329730" name="Rectangle 2">
            <a:extLst>
              <a:ext uri="{FF2B5EF4-FFF2-40B4-BE49-F238E27FC236}">
                <a16:creationId xmlns:a16="http://schemas.microsoft.com/office/drawing/2014/main" id="{E009BF0A-876A-D052-6AD9-FBB47A1057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>
            <a:extLst>
              <a:ext uri="{FF2B5EF4-FFF2-40B4-BE49-F238E27FC236}">
                <a16:creationId xmlns:a16="http://schemas.microsoft.com/office/drawing/2014/main" id="{CEE06255-39F9-FEEB-53C6-BA037D7B3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 i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592821C-FC69-4CE1-B23F-01E373401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E9358E-79D2-4B99-9062-70BD2B93504F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733186" name="Rectangle 2">
            <a:extLst>
              <a:ext uri="{FF2B5EF4-FFF2-40B4-BE49-F238E27FC236}">
                <a16:creationId xmlns:a16="http://schemas.microsoft.com/office/drawing/2014/main" id="{6BB363C9-997A-0E0C-CD66-9E0AE0AE23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>
            <a:extLst>
              <a:ext uri="{FF2B5EF4-FFF2-40B4-BE49-F238E27FC236}">
                <a16:creationId xmlns:a16="http://schemas.microsoft.com/office/drawing/2014/main" id="{E9DDF01E-3930-A5F5-F72E-408B80FAB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4E41212-826E-7F95-8458-58B1C89DF7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CD7148-D652-4E39-B5E8-7B218753B64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440322" name="Rectangle 2">
            <a:extLst>
              <a:ext uri="{FF2B5EF4-FFF2-40B4-BE49-F238E27FC236}">
                <a16:creationId xmlns:a16="http://schemas.microsoft.com/office/drawing/2014/main" id="{5D95CF4D-D045-AE6D-4D30-3FA14B0CFB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>
            <a:extLst>
              <a:ext uri="{FF2B5EF4-FFF2-40B4-BE49-F238E27FC236}">
                <a16:creationId xmlns:a16="http://schemas.microsoft.com/office/drawing/2014/main" id="{C59ED1DE-FF0F-F996-EC26-8BF74400B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C5A782E-D989-FFFB-270B-44519542A7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FC87A4-2DB7-4097-BA7C-E290CB7E505A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596994" name="Rectangle 2">
            <a:extLst>
              <a:ext uri="{FF2B5EF4-FFF2-40B4-BE49-F238E27FC236}">
                <a16:creationId xmlns:a16="http://schemas.microsoft.com/office/drawing/2014/main" id="{9661A4B0-EDEA-3D77-8863-148CC4A109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6995" name="Rectangle 3">
            <a:extLst>
              <a:ext uri="{FF2B5EF4-FFF2-40B4-BE49-F238E27FC236}">
                <a16:creationId xmlns:a16="http://schemas.microsoft.com/office/drawing/2014/main" id="{E05E7409-BAF0-1BE3-2A48-4209F2C83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22B7DF5-C907-B7D5-2BEF-6803A4939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97DCCA-BD54-4959-A42A-BC6CC242E403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456706" name="Rectangle 2">
            <a:extLst>
              <a:ext uri="{FF2B5EF4-FFF2-40B4-BE49-F238E27FC236}">
                <a16:creationId xmlns:a16="http://schemas.microsoft.com/office/drawing/2014/main" id="{87C6ACFE-58F5-BE3F-7503-EA6F05003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6707" name="Rectangle 3">
            <a:extLst>
              <a:ext uri="{FF2B5EF4-FFF2-40B4-BE49-F238E27FC236}">
                <a16:creationId xmlns:a16="http://schemas.microsoft.com/office/drawing/2014/main" id="{9774490B-96D5-CA9D-B992-4CFA95220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1105860-961E-767F-FAE2-9B589C69C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F5115-CA4F-4C16-8651-43CBE12796FC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458754" name="Rectangle 2">
            <a:extLst>
              <a:ext uri="{FF2B5EF4-FFF2-40B4-BE49-F238E27FC236}">
                <a16:creationId xmlns:a16="http://schemas.microsoft.com/office/drawing/2014/main" id="{F5F9D4E9-9D84-BA1D-3790-750D085721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>
            <a:extLst>
              <a:ext uri="{FF2B5EF4-FFF2-40B4-BE49-F238E27FC236}">
                <a16:creationId xmlns:a16="http://schemas.microsoft.com/office/drawing/2014/main" id="{78DEDF75-3275-9F84-E643-18AB62C4F1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F080B-7B8A-5BB2-7044-4A53B1E93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92C3146-AB69-9C25-51E0-7F4EF40E0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F5115-CA4F-4C16-8651-43CBE12796FC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458754" name="Rectangle 2">
            <a:extLst>
              <a:ext uri="{FF2B5EF4-FFF2-40B4-BE49-F238E27FC236}">
                <a16:creationId xmlns:a16="http://schemas.microsoft.com/office/drawing/2014/main" id="{2C40677C-3B56-75A5-36E7-A9BF925600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>
            <a:extLst>
              <a:ext uri="{FF2B5EF4-FFF2-40B4-BE49-F238E27FC236}">
                <a16:creationId xmlns:a16="http://schemas.microsoft.com/office/drawing/2014/main" id="{5803059E-7929-090C-4850-5C9B509D86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4429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667A2AE-FF6E-D2CD-5C28-93513E428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DD97E0-8601-4886-AE25-A4024C95146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726018" name="Rectangle 2">
            <a:extLst>
              <a:ext uri="{FF2B5EF4-FFF2-40B4-BE49-F238E27FC236}">
                <a16:creationId xmlns:a16="http://schemas.microsoft.com/office/drawing/2014/main" id="{A8372AF9-7200-ECA0-2EF3-3FF78F9575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6019" name="Rectangle 3">
            <a:extLst>
              <a:ext uri="{FF2B5EF4-FFF2-40B4-BE49-F238E27FC236}">
                <a16:creationId xmlns:a16="http://schemas.microsoft.com/office/drawing/2014/main" id="{AD8018B9-4E98-4A88-655F-8E16CFEDA8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037F0EC-A63A-7156-D223-1B851C311B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14CC01-0EB8-4772-9EC8-7F17F5218396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00066" name="Rectangle 2">
            <a:extLst>
              <a:ext uri="{FF2B5EF4-FFF2-40B4-BE49-F238E27FC236}">
                <a16:creationId xmlns:a16="http://schemas.microsoft.com/office/drawing/2014/main" id="{FE37460C-6EE8-3ABC-84D8-282F3C0BA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0067" name="Rectangle 3">
            <a:extLst>
              <a:ext uri="{FF2B5EF4-FFF2-40B4-BE49-F238E27FC236}">
                <a16:creationId xmlns:a16="http://schemas.microsoft.com/office/drawing/2014/main" id="{1CB990AB-A1F7-0FCA-D1DF-04FEFC045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618E70C-BF84-3D16-39C9-47C216801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DEB374-FE51-444E-853E-ECFCC341A3C3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462850" name="Rectangle 2">
            <a:extLst>
              <a:ext uri="{FF2B5EF4-FFF2-40B4-BE49-F238E27FC236}">
                <a16:creationId xmlns:a16="http://schemas.microsoft.com/office/drawing/2014/main" id="{0B751FFB-2043-F74A-5A1A-B31C6A1871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>
            <a:extLst>
              <a:ext uri="{FF2B5EF4-FFF2-40B4-BE49-F238E27FC236}">
                <a16:creationId xmlns:a16="http://schemas.microsoft.com/office/drawing/2014/main" id="{DDB145B7-6C6E-4B66-C3AF-02A495043D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EF82A46-FEE6-D0A1-8555-0515506E38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F10E1-3215-43CB-90F3-4ED2161710AD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464898" name="Rectangle 2">
            <a:extLst>
              <a:ext uri="{FF2B5EF4-FFF2-40B4-BE49-F238E27FC236}">
                <a16:creationId xmlns:a16="http://schemas.microsoft.com/office/drawing/2014/main" id="{AE72DB47-2D30-D442-1DBF-F8F115BCF1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>
            <a:extLst>
              <a:ext uri="{FF2B5EF4-FFF2-40B4-BE49-F238E27FC236}">
                <a16:creationId xmlns:a16="http://schemas.microsoft.com/office/drawing/2014/main" id="{BC171CC5-3294-8384-76AD-B54987334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248D736-F259-8507-29FA-8FCC0F6FD9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F3656E-54AB-47BA-8C35-7EA419CC86C2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331778" name="Rectangle 2">
            <a:extLst>
              <a:ext uri="{FF2B5EF4-FFF2-40B4-BE49-F238E27FC236}">
                <a16:creationId xmlns:a16="http://schemas.microsoft.com/office/drawing/2014/main" id="{D61CE98C-C665-6BBF-4921-580AE75352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>
            <a:extLst>
              <a:ext uri="{FF2B5EF4-FFF2-40B4-BE49-F238E27FC236}">
                <a16:creationId xmlns:a16="http://schemas.microsoft.com/office/drawing/2014/main" id="{D5CB129C-8B33-422C-2537-56D618C57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57924E1-AEF0-F890-2878-EE0000586E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531655-BC3B-4F7B-A6F1-42B344951954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54338" name="Rectangle 2">
            <a:extLst>
              <a:ext uri="{FF2B5EF4-FFF2-40B4-BE49-F238E27FC236}">
                <a16:creationId xmlns:a16="http://schemas.microsoft.com/office/drawing/2014/main" id="{C348CB80-D0D7-E7CD-AC3B-DEB3538896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4339" name="Rectangle 3">
            <a:extLst>
              <a:ext uri="{FF2B5EF4-FFF2-40B4-BE49-F238E27FC236}">
                <a16:creationId xmlns:a16="http://schemas.microsoft.com/office/drawing/2014/main" id="{2AF6069A-4D3E-CCFC-C7D4-875478DA2A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3FD9E76-6307-9BE2-1453-9BE075064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9345B6-B031-48DA-B3E2-F161009493B6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635906" name="Rectangle 2">
            <a:extLst>
              <a:ext uri="{FF2B5EF4-FFF2-40B4-BE49-F238E27FC236}">
                <a16:creationId xmlns:a16="http://schemas.microsoft.com/office/drawing/2014/main" id="{03EDB9B1-DA70-1DE8-2F88-56C761C16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635907" name="Rectangle 3">
            <a:extLst>
              <a:ext uri="{FF2B5EF4-FFF2-40B4-BE49-F238E27FC236}">
                <a16:creationId xmlns:a16="http://schemas.microsoft.com/office/drawing/2014/main" id="{71648101-5A86-290D-7943-0F6D31B93F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07B2F1C-A3E7-23E1-C93D-F76B5CE610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E975B8-F32A-4D11-AF52-3B3A68965148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819202" name="Rectangle 2">
            <a:extLst>
              <a:ext uri="{FF2B5EF4-FFF2-40B4-BE49-F238E27FC236}">
                <a16:creationId xmlns:a16="http://schemas.microsoft.com/office/drawing/2014/main" id="{BD276644-8A1A-AB5C-AAB9-BAF4CB16A3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819203" name="Rectangle 3">
            <a:extLst>
              <a:ext uri="{FF2B5EF4-FFF2-40B4-BE49-F238E27FC236}">
                <a16:creationId xmlns:a16="http://schemas.microsoft.com/office/drawing/2014/main" id="{3EBE4D9E-71C6-5D2C-9180-612C04F9A0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9E4BC5D-14D6-E700-40B5-7EE7C8D94E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4BEE9E-ED64-4DB8-8449-F8370CA80AE4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94626" name="Rectangle 2">
            <a:extLst>
              <a:ext uri="{FF2B5EF4-FFF2-40B4-BE49-F238E27FC236}">
                <a16:creationId xmlns:a16="http://schemas.microsoft.com/office/drawing/2014/main" id="{8E9C17C7-D27E-5ACB-2B09-5B8951219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>
            <a:extLst>
              <a:ext uri="{FF2B5EF4-FFF2-40B4-BE49-F238E27FC236}">
                <a16:creationId xmlns:a16="http://schemas.microsoft.com/office/drawing/2014/main" id="{398E6C2D-ACF9-BBC2-33A6-8A1C02F6D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5220E7D-9E09-0EEB-E70F-CD18A554D8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DCD51-9932-47AD-8E14-328EDDA1DD99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528386" name="Rectangle 2">
            <a:extLst>
              <a:ext uri="{FF2B5EF4-FFF2-40B4-BE49-F238E27FC236}">
                <a16:creationId xmlns:a16="http://schemas.microsoft.com/office/drawing/2014/main" id="{39511866-E0E5-B4FB-AB72-F1797C1B5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>
            <a:extLst>
              <a:ext uri="{FF2B5EF4-FFF2-40B4-BE49-F238E27FC236}">
                <a16:creationId xmlns:a16="http://schemas.microsoft.com/office/drawing/2014/main" id="{E9E14EC3-CC82-B110-D67F-57DCFB90E0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26B4B0B-49A8-5269-1527-AF51F361F8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D6F967-A160-47F6-AA9E-C1B10E27D7F8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728066" name="Rectangle 2">
            <a:extLst>
              <a:ext uri="{FF2B5EF4-FFF2-40B4-BE49-F238E27FC236}">
                <a16:creationId xmlns:a16="http://schemas.microsoft.com/office/drawing/2014/main" id="{F0D06D6B-E01D-A5CD-07F3-AC647A2B9D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728067" name="Rectangle 3">
            <a:extLst>
              <a:ext uri="{FF2B5EF4-FFF2-40B4-BE49-F238E27FC236}">
                <a16:creationId xmlns:a16="http://schemas.microsoft.com/office/drawing/2014/main" id="{C5129358-7132-22AD-90B3-3F79173F7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161456E-DAA5-1BD1-6472-10710DA89D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63957C-DDCC-4B05-9110-46DDAEF034C5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633858" name="Rectangle 2">
            <a:extLst>
              <a:ext uri="{FF2B5EF4-FFF2-40B4-BE49-F238E27FC236}">
                <a16:creationId xmlns:a16="http://schemas.microsoft.com/office/drawing/2014/main" id="{25DCA0E0-787C-4251-F473-9B5812D415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33859" name="Rectangle 3">
            <a:extLst>
              <a:ext uri="{FF2B5EF4-FFF2-40B4-BE49-F238E27FC236}">
                <a16:creationId xmlns:a16="http://schemas.microsoft.com/office/drawing/2014/main" id="{F85114DA-A922-F51F-A3B5-FA0998807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  <p:sp>
        <p:nvSpPr>
          <p:cNvPr id="633860" name="Text Box 4">
            <a:extLst>
              <a:ext uri="{FF2B5EF4-FFF2-40B4-BE49-F238E27FC236}">
                <a16:creationId xmlns:a16="http://schemas.microsoft.com/office/drawing/2014/main" id="{09C32FCC-FC8E-20C7-C6DE-4B5161523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267200"/>
            <a:ext cx="601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EC48FB7-6E3F-D0BB-C251-DDC82DCED3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AB307-518A-4AEA-A913-5A868919F54E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631810" name="Rectangle 2">
            <a:extLst>
              <a:ext uri="{FF2B5EF4-FFF2-40B4-BE49-F238E27FC236}">
                <a16:creationId xmlns:a16="http://schemas.microsoft.com/office/drawing/2014/main" id="{0D306BD0-5DF0-052C-84C0-77745FF17C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31811" name="Rectangle 3">
            <a:extLst>
              <a:ext uri="{FF2B5EF4-FFF2-40B4-BE49-F238E27FC236}">
                <a16:creationId xmlns:a16="http://schemas.microsoft.com/office/drawing/2014/main" id="{89EAE7BE-EFB9-7F82-59E3-92A376ADC5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  <p:sp>
        <p:nvSpPr>
          <p:cNvPr id="631812" name="Text Box 4">
            <a:extLst>
              <a:ext uri="{FF2B5EF4-FFF2-40B4-BE49-F238E27FC236}">
                <a16:creationId xmlns:a16="http://schemas.microsoft.com/office/drawing/2014/main" id="{09D09EDF-F7E8-24F0-0233-5344E652C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267200"/>
            <a:ext cx="601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1BE3013-C1F7-FDC0-A1A3-B306B6FAFC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71F893-F1DB-4107-BC74-E5646BC1D9DA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557058" name="Rectangle 2">
            <a:extLst>
              <a:ext uri="{FF2B5EF4-FFF2-40B4-BE49-F238E27FC236}">
                <a16:creationId xmlns:a16="http://schemas.microsoft.com/office/drawing/2014/main" id="{015BE796-B138-27B4-AD26-043799BBC8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>
            <a:extLst>
              <a:ext uri="{FF2B5EF4-FFF2-40B4-BE49-F238E27FC236}">
                <a16:creationId xmlns:a16="http://schemas.microsoft.com/office/drawing/2014/main" id="{4501FF80-1FA9-6DDA-5B46-8CF05F0D2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F9EDFD3-C454-584C-2D1F-FD8FF25F8F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8FA79-608C-4E14-8510-9307EB0A3BEE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558082" name="Rectangle 2">
            <a:extLst>
              <a:ext uri="{FF2B5EF4-FFF2-40B4-BE49-F238E27FC236}">
                <a16:creationId xmlns:a16="http://schemas.microsoft.com/office/drawing/2014/main" id="{0F5F6B6A-30BC-383E-9649-0E06FF98FC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8083" name="Rectangle 3">
            <a:extLst>
              <a:ext uri="{FF2B5EF4-FFF2-40B4-BE49-F238E27FC236}">
                <a16:creationId xmlns:a16="http://schemas.microsoft.com/office/drawing/2014/main" id="{7008BBC3-CF49-9A50-BFEF-D94DBC7665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7F22283-4A61-1AE7-3D8C-F1E7E4036A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CEBBF5-A444-4787-A68C-57EB3E391B5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495618" name="Rectangle 2">
            <a:extLst>
              <a:ext uri="{FF2B5EF4-FFF2-40B4-BE49-F238E27FC236}">
                <a16:creationId xmlns:a16="http://schemas.microsoft.com/office/drawing/2014/main" id="{A9D5896B-EA13-92BC-F740-8FD4013F33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>
            <a:extLst>
              <a:ext uri="{FF2B5EF4-FFF2-40B4-BE49-F238E27FC236}">
                <a16:creationId xmlns:a16="http://schemas.microsoft.com/office/drawing/2014/main" id="{627723AD-BBC8-7613-2C2C-B4E26C45D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EEE7EC5-B4E2-E6CC-43C2-2AACD308E3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2213FA-E5F7-4867-AF86-014F5B61CA87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642050" name="Rectangle 2">
            <a:extLst>
              <a:ext uri="{FF2B5EF4-FFF2-40B4-BE49-F238E27FC236}">
                <a16:creationId xmlns:a16="http://schemas.microsoft.com/office/drawing/2014/main" id="{0BEE835F-5D0F-7BC1-6F5B-3D57C13AB4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7238" cy="342582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42051" name="Rectangle 3">
            <a:extLst>
              <a:ext uri="{FF2B5EF4-FFF2-40B4-BE49-F238E27FC236}">
                <a16:creationId xmlns:a16="http://schemas.microsoft.com/office/drawing/2014/main" id="{151F6EA9-3889-FEAD-0773-DF23E1E2A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2075" tIns="46038" rIns="92075" bIns="4603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C3AF5FF-040A-E705-ECA7-70A25D300A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8E2C93-BE9A-4C11-AAB7-2392A6B64774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644098" name="Rectangle 2">
            <a:extLst>
              <a:ext uri="{FF2B5EF4-FFF2-40B4-BE49-F238E27FC236}">
                <a16:creationId xmlns:a16="http://schemas.microsoft.com/office/drawing/2014/main" id="{0D1511A3-5473-C65A-2893-03D577ABF3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44099" name="Rectangle 3">
            <a:extLst>
              <a:ext uri="{FF2B5EF4-FFF2-40B4-BE49-F238E27FC236}">
                <a16:creationId xmlns:a16="http://schemas.microsoft.com/office/drawing/2014/main" id="{E6CA53AA-FA8B-517B-2CC5-CF1B4AB4C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3E4C51E-AA48-2D80-3D5B-CF204249E0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585E78-2CE9-4BC3-AA24-295E204C1ECE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796674" name="Rectangle 2">
            <a:extLst>
              <a:ext uri="{FF2B5EF4-FFF2-40B4-BE49-F238E27FC236}">
                <a16:creationId xmlns:a16="http://schemas.microsoft.com/office/drawing/2014/main" id="{DFDEF6F3-7C99-63E6-06F6-2395B1D7B4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  <p:sp>
        <p:nvSpPr>
          <p:cNvPr id="796675" name="Rectangle 3">
            <a:extLst>
              <a:ext uri="{FF2B5EF4-FFF2-40B4-BE49-F238E27FC236}">
                <a16:creationId xmlns:a16="http://schemas.microsoft.com/office/drawing/2014/main" id="{B2D15D39-FCC0-4DFB-F67F-48BB11D72C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4E303EB-9F57-24EE-B946-B6C181D658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124195-F651-4496-9876-F9370A253A3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559106" name="Rectangle 2">
            <a:extLst>
              <a:ext uri="{FF2B5EF4-FFF2-40B4-BE49-F238E27FC236}">
                <a16:creationId xmlns:a16="http://schemas.microsoft.com/office/drawing/2014/main" id="{35FB2088-B2E2-14AE-E1FD-C822BB35A6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B75D490C-BA72-5584-4EF5-82524CF89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25ADABC-E25C-3706-3B94-64FB77567E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9B2D61-0246-4A42-B13F-BB8253C43920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798722" name="Rectangle 2">
            <a:extLst>
              <a:ext uri="{FF2B5EF4-FFF2-40B4-BE49-F238E27FC236}">
                <a16:creationId xmlns:a16="http://schemas.microsoft.com/office/drawing/2014/main" id="{0745BF0E-F150-D66C-14D6-F89B3CCB2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23" name="Rectangle 3">
            <a:extLst>
              <a:ext uri="{FF2B5EF4-FFF2-40B4-BE49-F238E27FC236}">
                <a16:creationId xmlns:a16="http://schemas.microsoft.com/office/drawing/2014/main" id="{0FE09EFD-C483-4587-9931-2EFC1D0649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53344BB-7ACD-0CAA-2853-A7874B44E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9A7467-27B7-4213-8A69-25B78E41BA5D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id="{32E1484A-4498-D713-81F8-1E968B752D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8" name="Rectangle 4">
            <a:extLst>
              <a:ext uri="{FF2B5EF4-FFF2-40B4-BE49-F238E27FC236}">
                <a16:creationId xmlns:a16="http://schemas.microsoft.com/office/drawing/2014/main" id="{1EA5E687-4252-0C18-B985-DE51A613CC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0AA2DD4-51EE-5FC3-7CB2-B7547AB3B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3C78F-CFA1-4A8A-9C81-185D82B3A5C8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486402" name="Rectangle 2">
            <a:extLst>
              <a:ext uri="{FF2B5EF4-FFF2-40B4-BE49-F238E27FC236}">
                <a16:creationId xmlns:a16="http://schemas.microsoft.com/office/drawing/2014/main" id="{44EC0886-D86C-AED4-E174-7FE0ABB3EB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B18D922E-2C32-32FF-683B-4CFB53302B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AB9CFD1-01E3-8635-9185-D9928E2F9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78F7C6-0DFD-423A-8DFD-7BC35B7782F1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821250" name="Rectangle 2">
            <a:extLst>
              <a:ext uri="{FF2B5EF4-FFF2-40B4-BE49-F238E27FC236}">
                <a16:creationId xmlns:a16="http://schemas.microsoft.com/office/drawing/2014/main" id="{28AA7C4E-EE85-6917-4067-88EAC7A826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1" name="Rectangle 3">
            <a:extLst>
              <a:ext uri="{FF2B5EF4-FFF2-40B4-BE49-F238E27FC236}">
                <a16:creationId xmlns:a16="http://schemas.microsoft.com/office/drawing/2014/main" id="{D7EE1933-8449-4B3E-BF81-9DCC8D2472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9519580-2882-3010-2002-500074B09E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6D2F7-11F0-4500-808D-4409718B6F6F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487426" name="Rectangle 2">
            <a:extLst>
              <a:ext uri="{FF2B5EF4-FFF2-40B4-BE49-F238E27FC236}">
                <a16:creationId xmlns:a16="http://schemas.microsoft.com/office/drawing/2014/main" id="{113BC33B-1792-A598-2D81-1E4FD1FDC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>
            <a:extLst>
              <a:ext uri="{FF2B5EF4-FFF2-40B4-BE49-F238E27FC236}">
                <a16:creationId xmlns:a16="http://schemas.microsoft.com/office/drawing/2014/main" id="{207504EB-02A1-E55B-B4D6-43533CB6D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EA3A45B-7FDB-4142-FF14-E74FDDE13C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3A7837-2F0D-4ACB-B792-83102397403D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652290" name="Rectangle 2">
            <a:extLst>
              <a:ext uri="{FF2B5EF4-FFF2-40B4-BE49-F238E27FC236}">
                <a16:creationId xmlns:a16="http://schemas.microsoft.com/office/drawing/2014/main" id="{5F015DE8-1BAD-8B27-B4DE-5AC0A80E84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652291" name="Rectangle 3">
            <a:extLst>
              <a:ext uri="{FF2B5EF4-FFF2-40B4-BE49-F238E27FC236}">
                <a16:creationId xmlns:a16="http://schemas.microsoft.com/office/drawing/2014/main" id="{5297F428-3A3E-B7CB-2767-42B520473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9680968-EF27-7C80-62F4-33A68158FE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45EC4B-2506-4F7A-8860-9F010A63D42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69986" name="Rectangle 2">
            <a:extLst>
              <a:ext uri="{FF2B5EF4-FFF2-40B4-BE49-F238E27FC236}">
                <a16:creationId xmlns:a16="http://schemas.microsoft.com/office/drawing/2014/main" id="{1C981162-973D-83CB-7643-21128C2A0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8E8BD2F8-640B-170B-08CF-DCB537919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67BC74F-2505-345C-A70A-AA0AF85487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5E22C0-7870-4B6F-9466-825C0AD67D32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567298" name="Rectangle 2">
            <a:extLst>
              <a:ext uri="{FF2B5EF4-FFF2-40B4-BE49-F238E27FC236}">
                <a16:creationId xmlns:a16="http://schemas.microsoft.com/office/drawing/2014/main" id="{D446C08C-C7D5-BD65-D6A4-95990FC27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>
            <a:extLst>
              <a:ext uri="{FF2B5EF4-FFF2-40B4-BE49-F238E27FC236}">
                <a16:creationId xmlns:a16="http://schemas.microsoft.com/office/drawing/2014/main" id="{B2F64BFF-794A-6E06-5265-658E6475D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5AFA121-8B9A-4D52-D930-ADE21B86FB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E54AF6-C4B1-41A9-B8D3-E196D14FF305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698370" name="Rectangle 2">
            <a:extLst>
              <a:ext uri="{FF2B5EF4-FFF2-40B4-BE49-F238E27FC236}">
                <a16:creationId xmlns:a16="http://schemas.microsoft.com/office/drawing/2014/main" id="{0EEB8EEC-65CD-AE6D-F761-F0303D657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8371" name="Rectangle 3">
            <a:extLst>
              <a:ext uri="{FF2B5EF4-FFF2-40B4-BE49-F238E27FC236}">
                <a16:creationId xmlns:a16="http://schemas.microsoft.com/office/drawing/2014/main" id="{C1DA182A-107F-E5E0-9068-63E557CE9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93EB810-9D25-52CF-FEC0-050BA9EC94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C5A282-965E-4E5A-8E4B-062AECDBC2D5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544770" name="Rectangle 2">
            <a:extLst>
              <a:ext uri="{FF2B5EF4-FFF2-40B4-BE49-F238E27FC236}">
                <a16:creationId xmlns:a16="http://schemas.microsoft.com/office/drawing/2014/main" id="{8FBD1372-E516-F0CA-BEE2-B2D8ED6F7C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>
            <a:extLst>
              <a:ext uri="{FF2B5EF4-FFF2-40B4-BE49-F238E27FC236}">
                <a16:creationId xmlns:a16="http://schemas.microsoft.com/office/drawing/2014/main" id="{9F76CE00-3712-8488-C211-B6545F504B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35DBE89-FF72-C985-2D52-E46408C5DF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109605-ACAC-40C7-9952-A4546462D1D1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570370" name="Rectangle 2">
            <a:extLst>
              <a:ext uri="{FF2B5EF4-FFF2-40B4-BE49-F238E27FC236}">
                <a16:creationId xmlns:a16="http://schemas.microsoft.com/office/drawing/2014/main" id="{E9A63667-7017-8B34-2A61-48D0D1CD9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0371" name="Rectangle 3">
            <a:extLst>
              <a:ext uri="{FF2B5EF4-FFF2-40B4-BE49-F238E27FC236}">
                <a16:creationId xmlns:a16="http://schemas.microsoft.com/office/drawing/2014/main" id="{C7E6EAD9-59AF-21EB-6708-F9DEA739B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6B1DF6B-AA41-C410-53F8-660CDDA025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7A7ABF-55EA-49A7-BA71-F2F36E982DF9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571394" name="Rectangle 2">
            <a:extLst>
              <a:ext uri="{FF2B5EF4-FFF2-40B4-BE49-F238E27FC236}">
                <a16:creationId xmlns:a16="http://schemas.microsoft.com/office/drawing/2014/main" id="{D7EC3C3D-6062-84A3-CD46-34669AF785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1395" name="Rectangle 3">
            <a:extLst>
              <a:ext uri="{FF2B5EF4-FFF2-40B4-BE49-F238E27FC236}">
                <a16:creationId xmlns:a16="http://schemas.microsoft.com/office/drawing/2014/main" id="{AA09E46C-FE47-1E15-4E07-6CABB462B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DB6BF04-C132-9843-DD72-14E0D99072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DD0CC1-AF27-4155-A8FF-30C4F2DD7954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572418" name="Rectangle 2">
            <a:extLst>
              <a:ext uri="{FF2B5EF4-FFF2-40B4-BE49-F238E27FC236}">
                <a16:creationId xmlns:a16="http://schemas.microsoft.com/office/drawing/2014/main" id="{E1275BDF-CCB0-7B2E-8CA2-57F37F48C2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>
            <a:extLst>
              <a:ext uri="{FF2B5EF4-FFF2-40B4-BE49-F238E27FC236}">
                <a16:creationId xmlns:a16="http://schemas.microsoft.com/office/drawing/2014/main" id="{9EA55FE5-83FE-28B5-0A98-715FFE92D1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04D607F-EA0C-E7D6-7BF1-C0CEF7F668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9253F7-829B-4439-9E0C-87B3FF641659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574466" name="Rectangle 2">
            <a:extLst>
              <a:ext uri="{FF2B5EF4-FFF2-40B4-BE49-F238E27FC236}">
                <a16:creationId xmlns:a16="http://schemas.microsoft.com/office/drawing/2014/main" id="{B162C515-C020-D239-EF02-5B89EC7227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4467" name="Rectangle 3">
            <a:extLst>
              <a:ext uri="{FF2B5EF4-FFF2-40B4-BE49-F238E27FC236}">
                <a16:creationId xmlns:a16="http://schemas.microsoft.com/office/drawing/2014/main" id="{0BA8D5C8-015A-C887-E933-93CE922F1B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473D743-43F6-96F2-4EDF-9FD99AD92D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D05C32-09E6-46A8-B1CF-5C5D96AD6161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699394" name="Rectangle 2">
            <a:extLst>
              <a:ext uri="{FF2B5EF4-FFF2-40B4-BE49-F238E27FC236}">
                <a16:creationId xmlns:a16="http://schemas.microsoft.com/office/drawing/2014/main" id="{114CF50D-579E-7B7D-EF0C-73D85D6B07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9395" name="Rectangle 3">
            <a:extLst>
              <a:ext uri="{FF2B5EF4-FFF2-40B4-BE49-F238E27FC236}">
                <a16:creationId xmlns:a16="http://schemas.microsoft.com/office/drawing/2014/main" id="{49ED0470-2EC0-A51F-4BA8-03BBEBC32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7685146-368B-5A9A-7A3B-9C9D3DD645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DCA60F-3348-47E1-AFB0-842309DE1922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575490" name="Rectangle 2">
            <a:extLst>
              <a:ext uri="{FF2B5EF4-FFF2-40B4-BE49-F238E27FC236}">
                <a16:creationId xmlns:a16="http://schemas.microsoft.com/office/drawing/2014/main" id="{71ED5FEE-7716-B488-0051-E35B67993B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1" name="Rectangle 3">
            <a:extLst>
              <a:ext uri="{FF2B5EF4-FFF2-40B4-BE49-F238E27FC236}">
                <a16:creationId xmlns:a16="http://schemas.microsoft.com/office/drawing/2014/main" id="{9FD5300C-2903-E3D2-68AE-BD48D50EB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AD66CB6-7352-F9D0-70E8-4FE503E6DE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9572A5-A7D7-486E-84CB-8CED79CC84FC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576514" name="Rectangle 2">
            <a:extLst>
              <a:ext uri="{FF2B5EF4-FFF2-40B4-BE49-F238E27FC236}">
                <a16:creationId xmlns:a16="http://schemas.microsoft.com/office/drawing/2014/main" id="{529CE789-BFFA-15E2-5421-FC7F94C58C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6515" name="Rectangle 3">
            <a:extLst>
              <a:ext uri="{FF2B5EF4-FFF2-40B4-BE49-F238E27FC236}">
                <a16:creationId xmlns:a16="http://schemas.microsoft.com/office/drawing/2014/main" id="{832CE408-12B2-FAA7-AC9C-515FCF0A0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10EEF58-DBC3-E05B-853C-2282014AD3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829E9C-DBE0-49B3-9527-F64448CF5204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96642" name="Rectangle 2">
            <a:extLst>
              <a:ext uri="{FF2B5EF4-FFF2-40B4-BE49-F238E27FC236}">
                <a16:creationId xmlns:a16="http://schemas.microsoft.com/office/drawing/2014/main" id="{1E612BF2-C401-CC95-77FD-9101328B3C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>
            <a:extLst>
              <a:ext uri="{FF2B5EF4-FFF2-40B4-BE49-F238E27FC236}">
                <a16:creationId xmlns:a16="http://schemas.microsoft.com/office/drawing/2014/main" id="{4AD314C6-6136-6ACF-8EC5-B0AB52081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4758B18-2457-F480-0B53-D1F588C418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62443B-0476-42C0-BBC4-4CD8321E331D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577538" name="Rectangle 2">
            <a:extLst>
              <a:ext uri="{FF2B5EF4-FFF2-40B4-BE49-F238E27FC236}">
                <a16:creationId xmlns:a16="http://schemas.microsoft.com/office/drawing/2014/main" id="{3C2761BA-353E-4D82-8E56-8EF2031C56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7539" name="Rectangle 3">
            <a:extLst>
              <a:ext uri="{FF2B5EF4-FFF2-40B4-BE49-F238E27FC236}">
                <a16:creationId xmlns:a16="http://schemas.microsoft.com/office/drawing/2014/main" id="{CE85F545-2D89-7E94-B5DF-8DD377884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E803979-4CB8-89E5-E9A8-C29EAD907E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1612E4-4CAC-4254-923A-AAD6B5E20C31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735234" name="Rectangle 2">
            <a:extLst>
              <a:ext uri="{FF2B5EF4-FFF2-40B4-BE49-F238E27FC236}">
                <a16:creationId xmlns:a16="http://schemas.microsoft.com/office/drawing/2014/main" id="{6D8284C7-FD26-0D2F-2C7D-FB6C4B965F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>
            <a:extLst>
              <a:ext uri="{FF2B5EF4-FFF2-40B4-BE49-F238E27FC236}">
                <a16:creationId xmlns:a16="http://schemas.microsoft.com/office/drawing/2014/main" id="{FFA69AC7-0C52-9C98-6660-45F40770BC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53838D5-25C8-1E12-8F35-4E4F5A5A22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B15E5A-6475-47F3-B9D7-2118F5999A09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784386" name="Rectangle 2">
            <a:extLst>
              <a:ext uri="{FF2B5EF4-FFF2-40B4-BE49-F238E27FC236}">
                <a16:creationId xmlns:a16="http://schemas.microsoft.com/office/drawing/2014/main" id="{6FDAFCAA-333A-E7D7-B10D-591D3DBDD2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>
            <a:extLst>
              <a:ext uri="{FF2B5EF4-FFF2-40B4-BE49-F238E27FC236}">
                <a16:creationId xmlns:a16="http://schemas.microsoft.com/office/drawing/2014/main" id="{E835E6E4-1CAB-5091-DF6A-9C198D58C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B3ADE1-DB05-0271-FAC7-4362CFF0D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2D88EE-F33B-4599-B8A2-A039759EE9D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745474" name="Rectangle 2">
            <a:extLst>
              <a:ext uri="{FF2B5EF4-FFF2-40B4-BE49-F238E27FC236}">
                <a16:creationId xmlns:a16="http://schemas.microsoft.com/office/drawing/2014/main" id="{59748B8C-AB83-BE2F-0AF7-C40D1AE5F9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745475" name="Rectangle 3">
            <a:extLst>
              <a:ext uri="{FF2B5EF4-FFF2-40B4-BE49-F238E27FC236}">
                <a16:creationId xmlns:a16="http://schemas.microsoft.com/office/drawing/2014/main" id="{4A806E61-1108-CFBC-F954-E5CB15F6C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!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EF38115-6543-0848-A488-F392E25A0B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3815DB-EBE3-4D96-8490-8047D4CC6AFF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763906" name="Rectangle 2">
            <a:extLst>
              <a:ext uri="{FF2B5EF4-FFF2-40B4-BE49-F238E27FC236}">
                <a16:creationId xmlns:a16="http://schemas.microsoft.com/office/drawing/2014/main" id="{66455788-F7A1-59BB-6FBC-0B6906AB30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3907" name="Rectangle 3">
            <a:extLst>
              <a:ext uri="{FF2B5EF4-FFF2-40B4-BE49-F238E27FC236}">
                <a16:creationId xmlns:a16="http://schemas.microsoft.com/office/drawing/2014/main" id="{3ED91CB2-357E-10C4-5528-C11A6A063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8A1343D-DE7A-B9C9-FD53-42ED6EF60C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7AE67B-E581-4398-A47F-2BC13A1BE724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765954" name="Rectangle 2">
            <a:extLst>
              <a:ext uri="{FF2B5EF4-FFF2-40B4-BE49-F238E27FC236}">
                <a16:creationId xmlns:a16="http://schemas.microsoft.com/office/drawing/2014/main" id="{C2BB3248-BB10-8FEF-ADA6-9BC9C29C74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>
            <a:extLst>
              <a:ext uri="{FF2B5EF4-FFF2-40B4-BE49-F238E27FC236}">
                <a16:creationId xmlns:a16="http://schemas.microsoft.com/office/drawing/2014/main" id="{FCFCDFCE-A65A-AE66-CB30-B3FE7FF0B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FCFEEDD-7C32-E9C3-5B84-E767545C3E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888DBD-E93A-4943-999E-DB3CF4073536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768002" name="Rectangle 2">
            <a:extLst>
              <a:ext uri="{FF2B5EF4-FFF2-40B4-BE49-F238E27FC236}">
                <a16:creationId xmlns:a16="http://schemas.microsoft.com/office/drawing/2014/main" id="{BB69CEAB-07A4-1453-C967-47C44F2B07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>
            <a:extLst>
              <a:ext uri="{FF2B5EF4-FFF2-40B4-BE49-F238E27FC236}">
                <a16:creationId xmlns:a16="http://schemas.microsoft.com/office/drawing/2014/main" id="{0DA71A4A-0634-C622-0004-6F738047FC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E9F5EF0-C87D-4E9A-05C9-F230E65F7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698CF-EB23-49CC-849D-98F48EB1D04F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770050" name="Rectangle 2">
            <a:extLst>
              <a:ext uri="{FF2B5EF4-FFF2-40B4-BE49-F238E27FC236}">
                <a16:creationId xmlns:a16="http://schemas.microsoft.com/office/drawing/2014/main" id="{969C100D-5AC9-A90F-882C-100894529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>
            <a:extLst>
              <a:ext uri="{FF2B5EF4-FFF2-40B4-BE49-F238E27FC236}">
                <a16:creationId xmlns:a16="http://schemas.microsoft.com/office/drawing/2014/main" id="{7750305E-A1A3-8FE2-5C49-5FBB3BDCA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5285F50-C2C7-570A-DDCE-BEB69B8749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99DC07-BAD9-42CF-86D9-976FDDDF8ECB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772098" name="Rectangle 2">
            <a:extLst>
              <a:ext uri="{FF2B5EF4-FFF2-40B4-BE49-F238E27FC236}">
                <a16:creationId xmlns:a16="http://schemas.microsoft.com/office/drawing/2014/main" id="{CBEA2D0C-5339-4D3C-F502-56259B2640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>
            <a:extLst>
              <a:ext uri="{FF2B5EF4-FFF2-40B4-BE49-F238E27FC236}">
                <a16:creationId xmlns:a16="http://schemas.microsoft.com/office/drawing/2014/main" id="{54B8005B-59DE-0D6F-7866-C8A94C721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4DC189F-1F75-D2E8-A058-799536F984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399579-6A89-40FA-BF02-0AC82AC6921A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774146" name="Rectangle 2">
            <a:extLst>
              <a:ext uri="{FF2B5EF4-FFF2-40B4-BE49-F238E27FC236}">
                <a16:creationId xmlns:a16="http://schemas.microsoft.com/office/drawing/2014/main" id="{C0D7EC68-5F7E-8C6F-A4F0-53343EDCA0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>
            <a:extLst>
              <a:ext uri="{FF2B5EF4-FFF2-40B4-BE49-F238E27FC236}">
                <a16:creationId xmlns:a16="http://schemas.microsoft.com/office/drawing/2014/main" id="{190C65C3-A34B-84E4-7A74-F9E57CA6B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9A83D-1E06-6D84-7CCE-ED39EC26C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7076A05-A5B3-605C-C8E2-3CFDA41C11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22FE2-3777-46D7-A9B1-12965CA98CE4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A69920CB-33FC-945E-BE3A-AA3621B301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8E934B6A-3D11-FF20-D193-47F2AE467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14915006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5FD0A0E-9257-5411-FCA3-1EA23E8B41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8253E-C3C4-4180-A0EC-84AA10D5B4D6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776194" name="Rectangle 2">
            <a:extLst>
              <a:ext uri="{FF2B5EF4-FFF2-40B4-BE49-F238E27FC236}">
                <a16:creationId xmlns:a16="http://schemas.microsoft.com/office/drawing/2014/main" id="{515D6D1E-FD8A-4D6A-D3F0-360A5A74A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>
            <a:extLst>
              <a:ext uri="{FF2B5EF4-FFF2-40B4-BE49-F238E27FC236}">
                <a16:creationId xmlns:a16="http://schemas.microsoft.com/office/drawing/2014/main" id="{C5FC220E-3E63-6C1E-011E-127718227A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1969-AC8D-10D2-3EFB-2AC24D478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2B543-0E42-1641-9FB4-5FB87CBD7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76AEC-395C-3704-3A92-4EB66FA94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A2FB-2FF8-B742-36E3-F73C8836A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5440F-AF50-D2E7-D46D-7A095435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21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E7BD-076B-946C-87AA-FF986DA0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46C50-9A9D-EF44-027E-741FAB74B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ACBF4-0471-794E-690E-E390EE01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1C997-5A68-82E3-719E-DA7A731B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8FC03-51F5-A772-3D07-07C37880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02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1A0F9-D9C3-5153-449C-EBC756272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92C07-818D-EAFE-82CF-568B267A2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D975D-EBD4-D9C7-8398-7093483C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06A20-9006-E20E-3ECE-542B7AAF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B44F1-C71C-98F4-2C18-157D1245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54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D887-9B66-B26A-341C-DDB05236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762000"/>
            <a:ext cx="985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853D4-4B44-2987-C984-A11E86190C1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8300" y="2133600"/>
            <a:ext cx="4673600" cy="120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22F5C-8B09-98C8-02DC-853C0296F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100" y="2133600"/>
            <a:ext cx="4673600" cy="120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28EF-A7C5-7E84-5818-30C93C909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52000" y="6410325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5084692-3015-433B-8D83-582F680533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278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8C49-D79D-4B76-C45A-3B144EBAEE05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1625600" y="762000"/>
            <a:ext cx="985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8C068-A534-EE80-FC16-F08554E764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8300" y="2133601"/>
            <a:ext cx="4673600" cy="52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73744-86CD-867F-2612-D871CEB5D78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515100" y="2133601"/>
            <a:ext cx="4673600" cy="52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05C9D-9BB6-1842-1006-5EBAD860E5ED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1638300" y="2809876"/>
            <a:ext cx="4673600" cy="525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E79AD5-EF20-E98E-168B-FCF071CBB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100" y="2809876"/>
            <a:ext cx="4673600" cy="525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756B4-614D-A057-2AC1-9F46DCDF9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52000" y="6410325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383974BD-C951-4B05-96C4-864A1454D5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932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40A4-4605-88A3-EC49-2B64D6F8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762000"/>
            <a:ext cx="985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C1DDF-D1FC-A1A4-9357-8B542AE5B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300" y="2133600"/>
            <a:ext cx="4673600" cy="120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F1B3C-7A01-794C-9BA9-00651C540558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515100" y="2133601"/>
            <a:ext cx="4673600" cy="52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3B1C78-FCEC-DEBE-EB0A-35A3659FDB83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515100" y="2809876"/>
            <a:ext cx="4673600" cy="525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06D77-0B3A-A838-228A-3B8FBE6D18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52000" y="6410325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CCDBA0B-451C-43D7-AF33-0BA6D4CA73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07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AB30-6DB0-D9A0-D915-53F34A01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762000"/>
            <a:ext cx="985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8A582-0FD7-2570-AD35-8E5F4E9D6C9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8300" y="2133600"/>
            <a:ext cx="4673600" cy="120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819FB-0B46-94A6-7D5C-C56BC69BA693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515100" y="2133601"/>
            <a:ext cx="4673600" cy="52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3C899C-1C92-D064-0AA5-E054B345981B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515100" y="2809876"/>
            <a:ext cx="4673600" cy="525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26A24-7964-AAD4-3840-7CF7529C5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52000" y="6410325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5110130-F7FE-464A-BF28-D8F54E48F3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702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715B-CF1C-00FB-4966-D5026491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00" y="762000"/>
            <a:ext cx="9855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73740EA-D80F-2F19-A039-7D92F846A522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638300" y="2133600"/>
            <a:ext cx="9550400" cy="1201738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133EE-2F0B-4BC8-F86F-5BF1EC835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652000" y="6410325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EEE2AD77-CB02-4B4A-8F43-7C729B9F3F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31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2A3-2BA8-5597-509C-5DB8035B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B29A9-A385-4149-FA93-CC369DE37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FCC1D-4D98-F8FA-197A-732123A90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2D934-B26D-94DB-A8D4-023A20FA7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A93B5-536B-6FDA-D5C6-2E43BBCF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84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2272A-E458-1032-A089-F739F14F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643B4-33D0-9654-931C-664633C1B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56AC3-97C6-7D44-B19C-1D0641E4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3ABE7-4BF1-78D1-57E1-F1F1E5D8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D4039-7A73-844C-FEBA-E09E4AA5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29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9A0D-79BA-899A-9C74-1D693C1E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D22E-CF1D-4CAD-F811-ADD441BC8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EAD73-66C6-7B25-A801-974DF672B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760D6-7955-2121-A9E1-0902E16E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56A0D-B5AA-9840-DE8E-3ABBD818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EE1FC-C18A-8E59-7EEB-8E9829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29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536F-8535-2F8C-C48D-55E62CFB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4F116-ECAD-1A9C-F12C-F8B71986C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435F1-CE7D-F4B0-59FC-587FE6B97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BF8E8-37EA-AC07-2802-70A21D514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FCCA8-F120-38DD-2E69-928336861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28021-F620-3016-9FEA-057E3201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4E0D7-C69F-D07A-7DE4-3CDCA59A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3A516-A154-B9C6-2182-19203AB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42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5C4A-14DD-EC65-2C7F-72F28413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34381-22F2-AD21-9AC9-CC289DB4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4F74B-5F47-FB13-3B61-4D0560EA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6BB0A-AED2-AF71-0A5B-F93C7A43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30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B81CC-0845-B6AF-A534-D10AF770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6F465-17BF-5960-812D-2176EB14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EDDCE-353D-95DD-D313-0B7C56B2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28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B6EE-A363-F54B-DA3A-62C94301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5D610-CCCF-61C9-58E4-87CA2D204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6902B-7E0B-27C0-DB79-CE8A36466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CB0F4-D0BB-8E59-514D-24EEB78E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FA896-CDE3-E808-C640-602FF204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7886D-18C3-B09B-7EA8-5454A50C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95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0C3E-6347-B040-38F9-B513D33D1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897AC-0FEB-88DD-0D8E-1D3ABAC2A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CD610-9B16-32B3-5187-E1BFA0818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7CDCC-DAE8-A2C1-34BC-B09EFA63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F4B48-2D65-10B5-AC26-F6F6D825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5A7A5-C88A-306C-9B50-5F8005F6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51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C3A77-D2A0-1CBD-27FE-E7AA23CC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5EBB7-0781-C905-917B-B870E2423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AB873-0A6F-E7AB-9FB3-E1006F4F0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E62B56-8B15-4959-9061-D72D52A549FF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6CBD-BA5F-965E-C5C7-779028143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F4473-D5B4-0F0F-3DFB-AD31A3789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6665A0-9F3D-46CF-B6A0-D3F016FD09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01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w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emf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wmf"/><Relationship Id="rId5" Type="http://schemas.openxmlformats.org/officeDocument/2006/relationships/image" Target="../media/image30.gif"/><Relationship Id="rId4" Type="http://schemas.openxmlformats.org/officeDocument/2006/relationships/image" Target="../media/image2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26.emf"/><Relationship Id="rId7" Type="http://schemas.openxmlformats.org/officeDocument/2006/relationships/image" Target="../media/image34.emf"/><Relationship Id="rId12" Type="http://schemas.openxmlformats.org/officeDocument/2006/relationships/image" Target="../media/image3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3.wmf"/><Relationship Id="rId10" Type="http://schemas.openxmlformats.org/officeDocument/2006/relationships/image" Target="../media/image25.emf"/><Relationship Id="rId4" Type="http://schemas.openxmlformats.org/officeDocument/2006/relationships/image" Target="../media/image32.wmf"/><Relationship Id="rId9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6.emf"/><Relationship Id="rId7" Type="http://schemas.openxmlformats.org/officeDocument/2006/relationships/image" Target="../media/image32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32.wmf"/><Relationship Id="rId7" Type="http://schemas.openxmlformats.org/officeDocument/2006/relationships/image" Target="../media/image33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oleObject" Target="../embeddings/oleObject5.bin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10" Type="http://schemas.openxmlformats.org/officeDocument/2006/relationships/image" Target="../media/image27.emf"/><Relationship Id="rId4" Type="http://schemas.openxmlformats.org/officeDocument/2006/relationships/image" Target="../media/image38.emf"/><Relationship Id="rId9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2841" name="Rectangle 802840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2818" name="Rectangle 2">
            <a:extLst>
              <a:ext uri="{FF2B5EF4-FFF2-40B4-BE49-F238E27FC236}">
                <a16:creationId xmlns:a16="http://schemas.microsoft.com/office/drawing/2014/main" id="{FEE3C143-57EE-8BDB-6087-6C31E95B090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365125"/>
            <a:ext cx="7812881" cy="3871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en-US" sz="44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Decoding the Case Study</a:t>
            </a:r>
            <a:br>
              <a:rPr lang="en-US" altLang="en-US" sz="44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US" sz="2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Steps to Effectively Solve</a:t>
            </a:r>
            <a:endParaRPr lang="en-US" altLang="en-US" sz="44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02843" name="Freeform: Shape 802842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2835" name="Text Box 4">
            <a:extLst>
              <a:ext uri="{FF2B5EF4-FFF2-40B4-BE49-F238E27FC236}">
                <a16:creationId xmlns:a16="http://schemas.microsoft.com/office/drawing/2014/main" id="{E2EEBFA7-3F74-C93C-FB24-34D82F1CF2CC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873592" y="4524982"/>
            <a:ext cx="6225252" cy="1907382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en-US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Amul Desai  </a:t>
            </a:r>
          </a:p>
          <a:p>
            <a:pPr algn="l"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en-US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Program Head – Business Analytics  </a:t>
            </a:r>
          </a:p>
          <a:p>
            <a:pPr algn="l"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en-US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N. L. Dalmia Institute of Management Studies and Research  </a:t>
            </a:r>
          </a:p>
          <a:p>
            <a:pPr algn="l"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en-US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M: +91-98200 11456 | B: (022) 4299 0033  </a:t>
            </a:r>
          </a:p>
          <a:p>
            <a:pPr algn="l">
              <a:spcBef>
                <a:spcPct val="0"/>
              </a:spcBef>
              <a:spcAft>
                <a:spcPts val="600"/>
              </a:spcAft>
              <a:buClrTx/>
            </a:pPr>
            <a:r>
              <a:rPr lang="en-US" altLang="en-US" sz="16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E: amul.desai@nldalmia.edu.in </a:t>
            </a:r>
          </a:p>
        </p:txBody>
      </p:sp>
      <p:sp>
        <p:nvSpPr>
          <p:cNvPr id="802845" name="Oval 802844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2824" name="Graphic 802823" descr="Fingerprint">
            <a:extLst>
              <a:ext uri="{FF2B5EF4-FFF2-40B4-BE49-F238E27FC236}">
                <a16:creationId xmlns:a16="http://schemas.microsoft.com/office/drawing/2014/main" id="{FAEA66FE-072E-5974-FF77-70A49A92C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802847" name="Freeform: Shape 802846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02849" name="Straight Connector 802848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851" name="Freeform: Shape 80285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2853" name="Freeform: Shape 802852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2855" name="Freeform: Shape 802854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213" name="Rectangle 17821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8215" name="Arc 17821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5E7CFCA2-1B36-61A4-9DE5-86639EEBB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en-US" sz="3700"/>
              <a:t>Retention/Attrition/Churn</a:t>
            </a:r>
          </a:p>
        </p:txBody>
      </p:sp>
      <p:sp>
        <p:nvSpPr>
          <p:cNvPr id="178217" name="Freeform: Shape 17821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8181" name="Picture 5" descr="Close-up of a gold gear&#10;&#10;AI-generated content may be incorrect.">
            <a:extLst>
              <a:ext uri="{FF2B5EF4-FFF2-40B4-BE49-F238E27FC236}">
                <a16:creationId xmlns:a16="http://schemas.microsoft.com/office/drawing/2014/main" id="{CDC3F1C4-F405-7554-6853-A47268C4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r="19619" b="1"/>
          <a:stretch/>
        </p:blipFill>
        <p:spPr bwMode="auto">
          <a:xfrm>
            <a:off x="703182" y="1038904"/>
            <a:ext cx="4777381" cy="461044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179" name="Rectangle 3">
            <a:extLst>
              <a:ext uri="{FF2B5EF4-FFF2-40B4-BE49-F238E27FC236}">
                <a16:creationId xmlns:a16="http://schemas.microsoft.com/office/drawing/2014/main" id="{7C1DC07C-8F39-EBE8-90C5-A4FCF0791A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94961" y="1984443"/>
            <a:ext cx="5974309" cy="419252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The flip side of customer loyalty</a:t>
            </a:r>
          </a:p>
          <a:p>
            <a:r>
              <a:rPr lang="en-US" altLang="en-US" sz="2400" dirty="0"/>
              <a:t>Huge focus for many businesses</a:t>
            </a:r>
          </a:p>
          <a:p>
            <a:r>
              <a:rPr lang="en-US" altLang="en-US" sz="2400" dirty="0"/>
              <a:t>Much less expensive to retain current customers than to acquire new customers</a:t>
            </a:r>
          </a:p>
          <a:p>
            <a:r>
              <a:rPr lang="en-US" altLang="en-US" sz="2400" dirty="0"/>
              <a:t>Various types</a:t>
            </a:r>
          </a:p>
          <a:p>
            <a:pPr lvl="1"/>
            <a:r>
              <a:rPr lang="en-US" altLang="en-US" sz="2000" dirty="0"/>
              <a:t>Voluntary churn</a:t>
            </a:r>
          </a:p>
          <a:p>
            <a:pPr lvl="1"/>
            <a:r>
              <a:rPr lang="en-US" altLang="en-US" sz="2000" dirty="0"/>
              <a:t>Forced churn</a:t>
            </a:r>
          </a:p>
          <a:p>
            <a:pPr lvl="1"/>
            <a:r>
              <a:rPr lang="en-US" altLang="en-US" sz="2000" dirty="0"/>
              <a:t>Silent churn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953" name="Rectangle 210952">
            <a:extLst>
              <a:ext uri="{FF2B5EF4-FFF2-40B4-BE49-F238E27FC236}">
                <a16:creationId xmlns:a16="http://schemas.microsoft.com/office/drawing/2014/main" id="{9CE0A68D-28EF-49D9-B84B-5DAB38714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92C8F057-F331-1D1D-C86F-32B5404F7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9862" y="4465674"/>
            <a:ext cx="4786138" cy="1663995"/>
          </a:xfrm>
        </p:spPr>
        <p:txBody>
          <a:bodyPr anchor="t">
            <a:normAutofit/>
          </a:bodyPr>
          <a:lstStyle/>
          <a:p>
            <a:pPr algn="ctr"/>
            <a:r>
              <a:rPr lang="en-U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Basic Methodologies</a:t>
            </a:r>
          </a:p>
        </p:txBody>
      </p:sp>
      <p:pic>
        <p:nvPicPr>
          <p:cNvPr id="210948" name="Picture 4">
            <a:extLst>
              <a:ext uri="{FF2B5EF4-FFF2-40B4-BE49-F238E27FC236}">
                <a16:creationId xmlns:a16="http://schemas.microsoft.com/office/drawing/2014/main" id="{1FCFDB68-5DAE-31D9-9B3D-7188FAD5C4D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09" y="1030101"/>
            <a:ext cx="4775791" cy="31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0955" name="Rectangle 210954">
            <a:extLst>
              <a:ext uri="{FF2B5EF4-FFF2-40B4-BE49-F238E27FC236}">
                <a16:creationId xmlns:a16="http://schemas.microsoft.com/office/drawing/2014/main" id="{1FA0C3DC-24DE-44E3-9D41-CAA5F3B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6208" y="0"/>
            <a:ext cx="4775791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441D0539-3113-D218-594E-53AB777A70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66814" y="818707"/>
            <a:ext cx="3131288" cy="5310963"/>
          </a:xfrm>
        </p:spPr>
        <p:txBody>
          <a:bodyPr anchor="ctr">
            <a:normAutofit/>
          </a:bodyPr>
          <a:lstStyle/>
          <a:p>
            <a:r>
              <a:rPr lang="en-US" altLang="en-US" sz="2000">
                <a:solidFill>
                  <a:srgbClr val="595959"/>
                </a:solidFill>
              </a:rPr>
              <a:t>Profiling &amp; Segmentation</a:t>
            </a:r>
          </a:p>
          <a:p>
            <a:r>
              <a:rPr lang="en-US" altLang="en-US" sz="2000">
                <a:solidFill>
                  <a:srgbClr val="595959"/>
                </a:solidFill>
              </a:rPr>
              <a:t>Penetration Analysis</a:t>
            </a:r>
          </a:p>
          <a:p>
            <a:r>
              <a:rPr lang="en-US" altLang="en-US" sz="2000">
                <a:solidFill>
                  <a:srgbClr val="595959"/>
                </a:solidFill>
              </a:rPr>
              <a:t>Cluster Analysis</a:t>
            </a:r>
          </a:p>
          <a:p>
            <a:r>
              <a:rPr lang="en-US" altLang="en-US" sz="2000">
                <a:solidFill>
                  <a:srgbClr val="595959"/>
                </a:solidFill>
              </a:rPr>
              <a:t>Linear regression</a:t>
            </a:r>
          </a:p>
          <a:p>
            <a:r>
              <a:rPr lang="en-US" altLang="en-US" sz="2000">
                <a:solidFill>
                  <a:srgbClr val="595959"/>
                </a:solidFill>
              </a:rPr>
              <a:t>Logistic regression</a:t>
            </a:r>
          </a:p>
          <a:p>
            <a:r>
              <a:rPr lang="en-US" altLang="en-US" sz="2000">
                <a:solidFill>
                  <a:srgbClr val="595959"/>
                </a:solidFill>
              </a:rPr>
              <a:t>Classification trees</a:t>
            </a:r>
          </a:p>
          <a:p>
            <a:pPr lvl="1">
              <a:buFontTx/>
              <a:buNone/>
            </a:pPr>
            <a:endParaRPr lang="en-US" altLang="en-US" sz="2000">
              <a:solidFill>
                <a:srgbClr val="595959"/>
              </a:solidFill>
            </a:endParaRPr>
          </a:p>
          <a:p>
            <a:pPr lvl="1"/>
            <a:endParaRPr lang="en-US" altLang="en-US" sz="20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652" name="Rectangle 664651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64654" name="Group 664653">
            <a:extLst>
              <a:ext uri="{FF2B5EF4-FFF2-40B4-BE49-F238E27FC236}">
                <a16:creationId xmlns:a16="http://schemas.microsoft.com/office/drawing/2014/main" id="{514E1141-65DC-4F54-8399-7221AE6F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96000" cy="6858000"/>
            <a:chOff x="7467600" y="0"/>
            <a:chExt cx="4724400" cy="6858000"/>
          </a:xfrm>
        </p:grpSpPr>
        <p:sp>
          <p:nvSpPr>
            <p:cNvPr id="664655" name="Rectangle 664654">
              <a:extLst>
                <a:ext uri="{FF2B5EF4-FFF2-40B4-BE49-F238E27FC236}">
                  <a16:creationId xmlns:a16="http://schemas.microsoft.com/office/drawing/2014/main" id="{DD75B897-7127-4AAC-A078-70739204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656" name="Rectangle 664655">
              <a:extLst>
                <a:ext uri="{FF2B5EF4-FFF2-40B4-BE49-F238E27FC236}">
                  <a16:creationId xmlns:a16="http://schemas.microsoft.com/office/drawing/2014/main" id="{BDCFF188-DB07-46AA-A2B3-71E936EA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64658" name="Freeform: Shape 664657">
            <a:extLst>
              <a:ext uri="{FF2B5EF4-FFF2-40B4-BE49-F238E27FC236}">
                <a16:creationId xmlns:a16="http://schemas.microsoft.com/office/drawing/2014/main" id="{215A9370-15D3-4C30-8BA1-2059A74C9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64660" name="Rectangle 664659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4578" name="Rectangle 2">
            <a:extLst>
              <a:ext uri="{FF2B5EF4-FFF2-40B4-BE49-F238E27FC236}">
                <a16:creationId xmlns:a16="http://schemas.microsoft.com/office/drawing/2014/main" id="{ED1DCF13-BAFA-8FE2-E8D5-BA4A26075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1" y="1676400"/>
            <a:ext cx="3581399" cy="1216153"/>
          </a:xfrm>
        </p:spPr>
        <p:txBody>
          <a:bodyPr anchor="t">
            <a:normAutofit/>
          </a:bodyPr>
          <a:lstStyle/>
          <a:p>
            <a:r>
              <a:rPr lang="en-US" altLang="en-US" sz="4000" dirty="0"/>
              <a:t>Penetration Analysis</a:t>
            </a:r>
          </a:p>
        </p:txBody>
      </p:sp>
      <p:sp>
        <p:nvSpPr>
          <p:cNvPr id="664579" name="Rectangle 3">
            <a:extLst>
              <a:ext uri="{FF2B5EF4-FFF2-40B4-BE49-F238E27FC236}">
                <a16:creationId xmlns:a16="http://schemas.microsoft.com/office/drawing/2014/main" id="{9FA275E9-7031-CD9C-2262-1F2251F54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1" y="3429000"/>
            <a:ext cx="3581399" cy="1752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800" b="1">
                <a:solidFill>
                  <a:schemeClr val="tx1">
                    <a:alpha val="55000"/>
                  </a:schemeClr>
                </a:solidFill>
              </a:rPr>
              <a:t>Frequency of Age Groups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28AB75E-6BCA-7874-F2E0-5E402A539A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49000" y="6400800"/>
            <a:ext cx="68580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8DAA9D3-B9C4-4FA3-B140-D9812D0DF323}" type="slidenum">
              <a:rPr lang="en-US" altLang="en-US" sz="100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altLang="en-US" sz="1000">
              <a:solidFill>
                <a:srgbClr val="000000">
                  <a:alpha val="70000"/>
                </a:srgbClr>
              </a:solidFill>
            </a:endParaRPr>
          </a:p>
        </p:txBody>
      </p:sp>
      <p:graphicFrame>
        <p:nvGraphicFramePr>
          <p:cNvPr id="664647" name="Group 71">
            <a:extLst>
              <a:ext uri="{FF2B5EF4-FFF2-40B4-BE49-F238E27FC236}">
                <a16:creationId xmlns:a16="http://schemas.microsoft.com/office/drawing/2014/main" id="{E5315B7E-ABA6-FF8D-825A-C9CC7330C38E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71275321"/>
              </p:ext>
            </p:extLst>
          </p:nvPr>
        </p:nvGraphicFramePr>
        <p:xfrm>
          <a:off x="4464424" y="1464235"/>
          <a:ext cx="6801222" cy="3717366"/>
        </p:xfrm>
        <a:graphic>
          <a:graphicData uri="http://schemas.openxmlformats.org/drawingml/2006/table">
            <a:tbl>
              <a:tblPr firstRow="1" bandRow="1"/>
              <a:tblGrid>
                <a:gridCol w="1007393">
                  <a:extLst>
                    <a:ext uri="{9D8B030D-6E8A-4147-A177-3AD203B41FA5}">
                      <a16:colId xmlns:a16="http://schemas.microsoft.com/office/drawing/2014/main" val="2616936438"/>
                    </a:ext>
                  </a:extLst>
                </a:gridCol>
                <a:gridCol w="1868892">
                  <a:extLst>
                    <a:ext uri="{9D8B030D-6E8A-4147-A177-3AD203B41FA5}">
                      <a16:colId xmlns:a16="http://schemas.microsoft.com/office/drawing/2014/main" val="780451411"/>
                    </a:ext>
                  </a:extLst>
                </a:gridCol>
                <a:gridCol w="1094863">
                  <a:extLst>
                    <a:ext uri="{9D8B030D-6E8A-4147-A177-3AD203B41FA5}">
                      <a16:colId xmlns:a16="http://schemas.microsoft.com/office/drawing/2014/main" val="574794758"/>
                    </a:ext>
                  </a:extLst>
                </a:gridCol>
                <a:gridCol w="1735211">
                  <a:extLst>
                    <a:ext uri="{9D8B030D-6E8A-4147-A177-3AD203B41FA5}">
                      <a16:colId xmlns:a16="http://schemas.microsoft.com/office/drawing/2014/main" val="1600127982"/>
                    </a:ext>
                  </a:extLst>
                </a:gridCol>
                <a:gridCol w="1094863">
                  <a:extLst>
                    <a:ext uri="{9D8B030D-6E8A-4147-A177-3AD203B41FA5}">
                      <a16:colId xmlns:a16="http://schemas.microsoft.com/office/drawing/2014/main" val="3780672223"/>
                    </a:ext>
                  </a:extLst>
                </a:gridCol>
              </a:tblGrid>
              <a:tr h="85303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Group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C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Base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C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</a:t>
                      </a:r>
                    </a:p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File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C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Market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C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 </a:t>
                      </a:r>
                    </a:p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846487"/>
                  </a:ext>
                </a:extLst>
              </a:tr>
              <a:tr h="358042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30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725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717,062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406846"/>
                  </a:ext>
                </a:extLst>
              </a:tr>
              <a:tr h="358042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30-34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3,445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987,464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16566"/>
                  </a:ext>
                </a:extLst>
              </a:tr>
              <a:tr h="358042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35-39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10,440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1,341,725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11.4%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940944"/>
                  </a:ext>
                </a:extLst>
              </a:tr>
              <a:tr h="358042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40-44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11,795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2,084,676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17.7%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061990"/>
                  </a:ext>
                </a:extLst>
              </a:tr>
              <a:tr h="358042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45-49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15,005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1,900,779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16.1%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06131"/>
                  </a:ext>
                </a:extLst>
              </a:tr>
              <a:tr h="358042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50-54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23,435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15.7%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1,726,869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14.7%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278111"/>
                  </a:ext>
                </a:extLst>
              </a:tr>
              <a:tr h="358042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55-64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30,765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20.6%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1,631,835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13.8%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756778"/>
                  </a:ext>
                </a:extLst>
              </a:tr>
              <a:tr h="358042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65+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53,610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35.9%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1,390,410 </a:t>
                      </a: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11.8%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8815" marR="78815" marT="39407" marB="39407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06728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0177C-3C01-BA62-6076-C18486D36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84" name="Rectangle 664583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64586" name="Group 664585">
            <a:extLst>
              <a:ext uri="{FF2B5EF4-FFF2-40B4-BE49-F238E27FC236}">
                <a16:creationId xmlns:a16="http://schemas.microsoft.com/office/drawing/2014/main" id="{514E1141-65DC-4F54-8399-7221AE6F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96000" cy="6858000"/>
            <a:chOff x="7467600" y="0"/>
            <a:chExt cx="4724400" cy="6858000"/>
          </a:xfrm>
        </p:grpSpPr>
        <p:sp>
          <p:nvSpPr>
            <p:cNvPr id="664587" name="Rectangle 664586">
              <a:extLst>
                <a:ext uri="{FF2B5EF4-FFF2-40B4-BE49-F238E27FC236}">
                  <a16:creationId xmlns:a16="http://schemas.microsoft.com/office/drawing/2014/main" id="{DD75B897-7127-4AAC-A078-70739204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588" name="Rectangle 664587">
              <a:extLst>
                <a:ext uri="{FF2B5EF4-FFF2-40B4-BE49-F238E27FC236}">
                  <a16:creationId xmlns:a16="http://schemas.microsoft.com/office/drawing/2014/main" id="{BDCFF188-DB07-46AA-A2B3-71E936EA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64590" name="Freeform: Shape 664589">
            <a:extLst>
              <a:ext uri="{FF2B5EF4-FFF2-40B4-BE49-F238E27FC236}">
                <a16:creationId xmlns:a16="http://schemas.microsoft.com/office/drawing/2014/main" id="{215A9370-15D3-4C30-8BA1-2059A74C9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64592" name="Rectangle 664591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4578" name="Rectangle 2">
            <a:extLst>
              <a:ext uri="{FF2B5EF4-FFF2-40B4-BE49-F238E27FC236}">
                <a16:creationId xmlns:a16="http://schemas.microsoft.com/office/drawing/2014/main" id="{509D84D2-A204-4554-56E1-6287D45DA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1" y="1676400"/>
            <a:ext cx="3581399" cy="1216153"/>
          </a:xfrm>
        </p:spPr>
        <p:txBody>
          <a:bodyPr anchor="t">
            <a:normAutofit/>
          </a:bodyPr>
          <a:lstStyle/>
          <a:p>
            <a:r>
              <a:rPr lang="en-US" altLang="en-US" sz="4000" dirty="0"/>
              <a:t>Penetration Analysis</a:t>
            </a:r>
          </a:p>
        </p:txBody>
      </p:sp>
      <p:sp>
        <p:nvSpPr>
          <p:cNvPr id="664579" name="Rectangle 3">
            <a:extLst>
              <a:ext uri="{FF2B5EF4-FFF2-40B4-BE49-F238E27FC236}">
                <a16:creationId xmlns:a16="http://schemas.microsoft.com/office/drawing/2014/main" id="{1CD20B19-A5F3-B211-1750-E11065065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1" y="3429000"/>
            <a:ext cx="3581399" cy="1752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1800" b="1" dirty="0">
                <a:solidFill>
                  <a:schemeClr val="tx1">
                    <a:alpha val="55000"/>
                  </a:schemeClr>
                </a:solidFill>
              </a:rPr>
              <a:t>Share of Wallet for Pharma Company</a:t>
            </a:r>
          </a:p>
        </p:txBody>
      </p:sp>
      <p:pic>
        <p:nvPicPr>
          <p:cNvPr id="10" name="Picture 9" descr="A table with numbers and a number of text&#10;&#10;AI-generated content may be incorrect.">
            <a:extLst>
              <a:ext uri="{FF2B5EF4-FFF2-40B4-BE49-F238E27FC236}">
                <a16:creationId xmlns:a16="http://schemas.microsoft.com/office/drawing/2014/main" id="{F87D0229-169C-80C9-5840-6F633568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2" y="2110840"/>
            <a:ext cx="5638798" cy="263632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6F8CF30-CA53-1D47-A310-88DFF1DF9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49000" y="6400800"/>
            <a:ext cx="68580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8DAA9D3-B9C4-4FA3-B140-D9812D0DF323}" type="slidenum">
              <a:rPr lang="en-US" altLang="en-US" sz="100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altLang="en-US" sz="1000">
              <a:solidFill>
                <a:srgbClr val="000000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504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>
            <a:extLst>
              <a:ext uri="{FF2B5EF4-FFF2-40B4-BE49-F238E27FC236}">
                <a16:creationId xmlns:a16="http://schemas.microsoft.com/office/drawing/2014/main" id="{6B953CB2-0FB1-C9A5-81FC-41B9238872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15449"/>
            <a:ext cx="9372600" cy="1582176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Behavioral Segmentation – Market Driven</a:t>
            </a:r>
          </a:p>
        </p:txBody>
      </p:sp>
      <p:sp>
        <p:nvSpPr>
          <p:cNvPr id="672771" name="Text Box 3">
            <a:extLst>
              <a:ext uri="{FF2B5EF4-FFF2-40B4-BE49-F238E27FC236}">
                <a16:creationId xmlns:a16="http://schemas.microsoft.com/office/drawing/2014/main" id="{8B661B36-2A54-8D3A-2516-ED016A01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6" y="11080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6521E1-18EE-F103-A895-4ED1743A9376}"/>
              </a:ext>
            </a:extLst>
          </p:cNvPr>
          <p:cNvGrpSpPr/>
          <p:nvPr/>
        </p:nvGrpSpPr>
        <p:grpSpPr>
          <a:xfrm>
            <a:off x="1060076" y="1392517"/>
            <a:ext cx="9249335" cy="4870824"/>
            <a:chOff x="2436813" y="2133600"/>
            <a:chExt cx="7621588" cy="4343400"/>
          </a:xfrm>
        </p:grpSpPr>
        <p:sp>
          <p:nvSpPr>
            <p:cNvPr id="672773" name="Rectangle 5">
              <a:extLst>
                <a:ext uri="{FF2B5EF4-FFF2-40B4-BE49-F238E27FC236}">
                  <a16:creationId xmlns:a16="http://schemas.microsoft.com/office/drawing/2014/main" id="{C4572D05-9515-F1C4-434B-F8E6F167C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1" y="2133600"/>
              <a:ext cx="7239000" cy="3962400"/>
            </a:xfrm>
            <a:prstGeom prst="rect">
              <a:avLst/>
            </a:prstGeom>
            <a:solidFill>
              <a:srgbClr val="9BBCFF">
                <a:alpha val="2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/>
            </a:p>
          </p:txBody>
        </p:sp>
        <p:sp>
          <p:nvSpPr>
            <p:cNvPr id="672774" name="Line 6">
              <a:extLst>
                <a:ext uri="{FF2B5EF4-FFF2-40B4-BE49-F238E27FC236}">
                  <a16:creationId xmlns:a16="http://schemas.microsoft.com/office/drawing/2014/main" id="{51A1C8FE-2990-8C97-2789-4AD7BAE9C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00801" y="2133600"/>
              <a:ext cx="0" cy="396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2775" name="Line 7">
              <a:extLst>
                <a:ext uri="{FF2B5EF4-FFF2-40B4-BE49-F238E27FC236}">
                  <a16:creationId xmlns:a16="http://schemas.microsoft.com/office/drawing/2014/main" id="{68AD13B4-7217-8B13-829B-69EC098A13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9401" y="4114800"/>
              <a:ext cx="7239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2776" name="Line 8">
              <a:extLst>
                <a:ext uri="{FF2B5EF4-FFF2-40B4-BE49-F238E27FC236}">
                  <a16:creationId xmlns:a16="http://schemas.microsoft.com/office/drawing/2014/main" id="{A599CB26-F52F-E9CA-23E7-5B433B67D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0801" y="2133600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2777" name="Line 9">
              <a:extLst>
                <a:ext uri="{FF2B5EF4-FFF2-40B4-BE49-F238E27FC236}">
                  <a16:creationId xmlns:a16="http://schemas.microsoft.com/office/drawing/2014/main" id="{DA8B913B-3295-6628-A71F-99DF283DC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401" y="6324600"/>
              <a:ext cx="3429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2778" name="Text Box 10">
              <a:extLst>
                <a:ext uri="{FF2B5EF4-FFF2-40B4-BE49-F238E27FC236}">
                  <a16:creationId xmlns:a16="http://schemas.microsoft.com/office/drawing/2014/main" id="{007610BF-F3AB-908F-9C4A-02ACFFF3F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1" y="6172200"/>
              <a:ext cx="609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400">
                  <a:latin typeface="Arial" panose="020B0604020202020204" pitchFamily="34" charset="0"/>
                </a:rPr>
                <a:t>RISK</a:t>
              </a:r>
            </a:p>
          </p:txBody>
        </p:sp>
        <p:sp>
          <p:nvSpPr>
            <p:cNvPr id="672779" name="Rectangle 11">
              <a:extLst>
                <a:ext uri="{FF2B5EF4-FFF2-40B4-BE49-F238E27FC236}">
                  <a16:creationId xmlns:a16="http://schemas.microsoft.com/office/drawing/2014/main" id="{3DBBCAAD-96EB-F562-85A3-012DE2A2B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6813" y="3200400"/>
              <a:ext cx="314325" cy="181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</a:rPr>
                <a:t>R</a:t>
              </a:r>
            </a:p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</a:rPr>
                <a:t>E</a:t>
              </a:r>
            </a:p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</a:rPr>
                <a:t>V</a:t>
              </a:r>
            </a:p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</a:rPr>
                <a:t>E</a:t>
              </a:r>
            </a:p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</a:rPr>
                <a:t>N</a:t>
              </a:r>
            </a:p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</a:rPr>
                <a:t>U</a:t>
              </a:r>
            </a:p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</a:rPr>
                <a:t>E</a:t>
              </a:r>
            </a:p>
            <a:p>
              <a:pPr algn="ctr" eaLnBrk="1" hangingPunct="1"/>
              <a:r>
                <a:rPr lang="en-US" altLang="en-US" sz="1400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672780" name="Line 12">
              <a:extLst>
                <a:ext uri="{FF2B5EF4-FFF2-40B4-BE49-F238E27FC236}">
                  <a16:creationId xmlns:a16="http://schemas.microsoft.com/office/drawing/2014/main" id="{803DC27E-9FF4-6B19-9D53-9EF9DBC639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0801" y="5029200"/>
              <a:ext cx="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2781" name="Line 13">
              <a:extLst>
                <a:ext uri="{FF2B5EF4-FFF2-40B4-BE49-F238E27FC236}">
                  <a16:creationId xmlns:a16="http://schemas.microsoft.com/office/drawing/2014/main" id="{60430917-4CB1-DBB1-4A8B-0F6354487B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1" y="6324600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2782" name="Text Box 14">
              <a:extLst>
                <a:ext uri="{FF2B5EF4-FFF2-40B4-BE49-F238E27FC236}">
                  <a16:creationId xmlns:a16="http://schemas.microsoft.com/office/drawing/2014/main" id="{C60F439B-D928-CECF-C0D6-CBB40D73A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1" y="2133600"/>
              <a:ext cx="216376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400">
                  <a:latin typeface="Arial" panose="020B0604020202020204" pitchFamily="34" charset="0"/>
                </a:rPr>
                <a:t>Consummate Customers</a:t>
              </a:r>
            </a:p>
          </p:txBody>
        </p:sp>
        <p:sp>
          <p:nvSpPr>
            <p:cNvPr id="672783" name="Text Box 15">
              <a:extLst>
                <a:ext uri="{FF2B5EF4-FFF2-40B4-BE49-F238E27FC236}">
                  <a16:creationId xmlns:a16="http://schemas.microsoft.com/office/drawing/2014/main" id="{FA17B75C-B422-E2C2-C3F1-8A342A750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1" y="2133600"/>
              <a:ext cx="14446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400">
                  <a:latin typeface="Arial" panose="020B0604020202020204" pitchFamily="34" charset="0"/>
                </a:rPr>
                <a:t>Risky Revenue</a:t>
              </a:r>
            </a:p>
          </p:txBody>
        </p:sp>
        <p:sp>
          <p:nvSpPr>
            <p:cNvPr id="672784" name="Text Box 16">
              <a:extLst>
                <a:ext uri="{FF2B5EF4-FFF2-40B4-BE49-F238E27FC236}">
                  <a16:creationId xmlns:a16="http://schemas.microsoft.com/office/drawing/2014/main" id="{2193B3C8-1896-7BC3-23BB-4C5EADB2C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1" y="4114800"/>
              <a:ext cx="1609725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400">
                  <a:latin typeface="Arial" panose="020B0604020202020204" pitchFamily="34" charset="0"/>
                </a:rPr>
                <a:t>Business Builders</a:t>
              </a:r>
            </a:p>
          </p:txBody>
        </p:sp>
        <p:sp>
          <p:nvSpPr>
            <p:cNvPr id="672785" name="Text Box 17">
              <a:extLst>
                <a:ext uri="{FF2B5EF4-FFF2-40B4-BE49-F238E27FC236}">
                  <a16:creationId xmlns:a16="http://schemas.microsoft.com/office/drawing/2014/main" id="{73E943BB-4223-80C4-D8AB-1B406CDA81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1" y="4114800"/>
              <a:ext cx="143986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400">
                  <a:latin typeface="Arial" panose="020B0604020202020204" pitchFamily="34" charset="0"/>
                </a:rPr>
                <a:t>Balance Bombs</a:t>
              </a:r>
            </a:p>
          </p:txBody>
        </p:sp>
        <p:sp>
          <p:nvSpPr>
            <p:cNvPr id="672786" name="Text Box 18">
              <a:extLst>
                <a:ext uri="{FF2B5EF4-FFF2-40B4-BE49-F238E27FC236}">
                  <a16:creationId xmlns:a16="http://schemas.microsoft.com/office/drawing/2014/main" id="{9E24AC71-EAF8-662D-4CDD-D760F49F4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1" y="2514600"/>
              <a:ext cx="2299948" cy="123502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Average Revenues	₹ 652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Risk Score		718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Age  		43 Years 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Length of Residence	87 Months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Number of Children	1.95 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Income (000)	52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Percent Male	55%</a:t>
              </a:r>
            </a:p>
          </p:txBody>
        </p:sp>
        <p:sp>
          <p:nvSpPr>
            <p:cNvPr id="672787" name="Text Box 19">
              <a:extLst>
                <a:ext uri="{FF2B5EF4-FFF2-40B4-BE49-F238E27FC236}">
                  <a16:creationId xmlns:a16="http://schemas.microsoft.com/office/drawing/2014/main" id="{41C98E33-FEB0-ED1D-4409-ECFC1D3C5E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1" y="2514600"/>
              <a:ext cx="2299948" cy="123502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Average Revenues	₹ 643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Risk Score		570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Age  		34 Years 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Length of Residence	55 Months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Number of Children	2.11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Income (000)	45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Percent Male	49% </a:t>
              </a:r>
            </a:p>
          </p:txBody>
        </p:sp>
        <p:sp>
          <p:nvSpPr>
            <p:cNvPr id="672788" name="Text Box 20">
              <a:extLst>
                <a:ext uri="{FF2B5EF4-FFF2-40B4-BE49-F238E27FC236}">
                  <a16:creationId xmlns:a16="http://schemas.microsoft.com/office/drawing/2014/main" id="{0AD5CA05-95A0-0223-48BD-8742D50F8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1" y="4495800"/>
              <a:ext cx="2264284" cy="123502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Average Revenues	 ₹ 49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Risk Score		739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Age  		48 Years 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Length of Residence	78 Months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Number of Children	1.97 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Income (000)	52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Percent Male	50%</a:t>
              </a:r>
            </a:p>
          </p:txBody>
        </p:sp>
        <p:sp>
          <p:nvSpPr>
            <p:cNvPr id="672789" name="Text Box 21">
              <a:extLst>
                <a:ext uri="{FF2B5EF4-FFF2-40B4-BE49-F238E27FC236}">
                  <a16:creationId xmlns:a16="http://schemas.microsoft.com/office/drawing/2014/main" id="{66FF7EDD-B2CC-BC94-575D-88D27BB15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1" y="4495800"/>
              <a:ext cx="2299948" cy="123502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Average Revenues	₹ 59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Risk Score		570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Age  		32 Years 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Length of Residence	40 Months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Number of Children	2.13 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Income (000)	41 </a:t>
              </a:r>
            </a:p>
            <a:p>
              <a:pPr eaLnBrk="1" hangingPunct="1"/>
              <a:r>
                <a:rPr lang="en-US" altLang="en-US" sz="1200" dirty="0">
                  <a:latin typeface="Arial" panose="020B0604020202020204" pitchFamily="34" charset="0"/>
                </a:rPr>
                <a:t>Percent Male	46% </a:t>
              </a:r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21" name="Text Box 5">
            <a:extLst>
              <a:ext uri="{FF2B5EF4-FFF2-40B4-BE49-F238E27FC236}">
                <a16:creationId xmlns:a16="http://schemas.microsoft.com/office/drawing/2014/main" id="{F75CEBC6-CF06-E232-45CB-CA9A6358D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6" y="11080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endParaRPr lang="en-US" altLang="en-US"/>
          </a:p>
        </p:txBody>
      </p:sp>
      <p:grpSp>
        <p:nvGrpSpPr>
          <p:cNvPr id="674843" name="Group 27">
            <a:extLst>
              <a:ext uri="{FF2B5EF4-FFF2-40B4-BE49-F238E27FC236}">
                <a16:creationId xmlns:a16="http://schemas.microsoft.com/office/drawing/2014/main" id="{1D6D62AE-3654-E726-4247-CBC1AB4E7DF2}"/>
              </a:ext>
            </a:extLst>
          </p:cNvPr>
          <p:cNvGrpSpPr>
            <a:grpSpLocks/>
          </p:cNvGrpSpPr>
          <p:nvPr/>
        </p:nvGrpSpPr>
        <p:grpSpPr bwMode="auto">
          <a:xfrm>
            <a:off x="1123577" y="1255059"/>
            <a:ext cx="9006542" cy="5139765"/>
            <a:chOff x="815" y="1296"/>
            <a:chExt cx="4801" cy="2736"/>
          </a:xfrm>
        </p:grpSpPr>
        <p:grpSp>
          <p:nvGrpSpPr>
            <p:cNvPr id="674841" name="Group 25">
              <a:extLst>
                <a:ext uri="{FF2B5EF4-FFF2-40B4-BE49-F238E27FC236}">
                  <a16:creationId xmlns:a16="http://schemas.microsoft.com/office/drawing/2014/main" id="{F2BE58FF-9DF6-E000-9C2E-94BCEC97A0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" y="1296"/>
              <a:ext cx="4801" cy="2736"/>
              <a:chOff x="671" y="1584"/>
              <a:chExt cx="4801" cy="2736"/>
            </a:xfrm>
          </p:grpSpPr>
          <p:grpSp>
            <p:nvGrpSpPr>
              <p:cNvPr id="674823" name="Group 7">
                <a:extLst>
                  <a:ext uri="{FF2B5EF4-FFF2-40B4-BE49-F238E27FC236}">
                    <a16:creationId xmlns:a16="http://schemas.microsoft.com/office/drawing/2014/main" id="{2DB57FB8-E2AF-26D3-0976-B0682F6785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1" y="1584"/>
                <a:ext cx="4801" cy="2736"/>
                <a:chOff x="431" y="1056"/>
                <a:chExt cx="4801" cy="2736"/>
              </a:xfrm>
            </p:grpSpPr>
            <p:sp>
              <p:nvSpPr>
                <p:cNvPr id="674824" name="Line 8">
                  <a:extLst>
                    <a:ext uri="{FF2B5EF4-FFF2-40B4-BE49-F238E27FC236}">
                      <a16:creationId xmlns:a16="http://schemas.microsoft.com/office/drawing/2014/main" id="{FEF517A7-6483-BFBD-D37D-AA3DB1C0D9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72" y="3696"/>
                  <a:ext cx="21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grpSp>
              <p:nvGrpSpPr>
                <p:cNvPr id="674825" name="Group 9">
                  <a:extLst>
                    <a:ext uri="{FF2B5EF4-FFF2-40B4-BE49-F238E27FC236}">
                      <a16:creationId xmlns:a16="http://schemas.microsoft.com/office/drawing/2014/main" id="{93377980-AEEA-6916-1CA3-A2085D9F62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1" y="1056"/>
                  <a:ext cx="4801" cy="2736"/>
                  <a:chOff x="527" y="720"/>
                  <a:chExt cx="4801" cy="2736"/>
                </a:xfrm>
              </p:grpSpPr>
              <p:sp>
                <p:nvSpPr>
                  <p:cNvPr id="674826" name="Rectangle 10">
                    <a:extLst>
                      <a:ext uri="{FF2B5EF4-FFF2-40B4-BE49-F238E27FC236}">
                        <a16:creationId xmlns:a16="http://schemas.microsoft.com/office/drawing/2014/main" id="{54E96F9A-8062-F898-3EE5-ECBF2CD7C3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68" y="720"/>
                    <a:ext cx="4560" cy="2496"/>
                  </a:xfrm>
                  <a:prstGeom prst="rect">
                    <a:avLst/>
                  </a:prstGeom>
                  <a:solidFill>
                    <a:srgbClr val="9BBCFF">
                      <a:alpha val="28999"/>
                    </a:srgb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 eaLnBrk="1" hangingPunct="1"/>
                    <a:endParaRPr lang="en-US" altLang="en-US"/>
                  </a:p>
                </p:txBody>
              </p:sp>
              <p:sp>
                <p:nvSpPr>
                  <p:cNvPr id="674827" name="Line 11">
                    <a:extLst>
                      <a:ext uri="{FF2B5EF4-FFF2-40B4-BE49-F238E27FC236}">
                        <a16:creationId xmlns:a16="http://schemas.microsoft.com/office/drawing/2014/main" id="{6C5D6154-5CBE-0B69-0267-9600803450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24" y="720"/>
                    <a:ext cx="0" cy="62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674828" name="Text Box 12">
                    <a:extLst>
                      <a:ext uri="{FF2B5EF4-FFF2-40B4-BE49-F238E27FC236}">
                        <a16:creationId xmlns:a16="http://schemas.microsoft.com/office/drawing/2014/main" id="{D77E023F-238D-23C6-4FC7-4998B06BF91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32" y="3264"/>
                    <a:ext cx="384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RISK</a:t>
                    </a:r>
                  </a:p>
                </p:txBody>
              </p:sp>
              <p:sp>
                <p:nvSpPr>
                  <p:cNvPr id="674829" name="Rectangle 13">
                    <a:extLst>
                      <a:ext uri="{FF2B5EF4-FFF2-40B4-BE49-F238E27FC236}">
                        <a16:creationId xmlns:a16="http://schemas.microsoft.com/office/drawing/2014/main" id="{332A7BED-FA0B-53B7-1BBF-249E25515E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7" y="1392"/>
                    <a:ext cx="198" cy="114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R</a:t>
                    </a:r>
                  </a:p>
                  <a:p>
                    <a:pPr algn="ctr"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E</a:t>
                    </a:r>
                  </a:p>
                  <a:p>
                    <a:pPr algn="ctr"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V</a:t>
                    </a:r>
                  </a:p>
                  <a:p>
                    <a:pPr algn="ctr"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E</a:t>
                    </a:r>
                  </a:p>
                  <a:p>
                    <a:pPr algn="ctr"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N</a:t>
                    </a:r>
                  </a:p>
                  <a:p>
                    <a:pPr algn="ctr"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U</a:t>
                    </a:r>
                  </a:p>
                  <a:p>
                    <a:pPr algn="ctr"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E</a:t>
                    </a:r>
                  </a:p>
                  <a:p>
                    <a:pPr algn="ctr"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674830" name="Line 14">
                    <a:extLst>
                      <a:ext uri="{FF2B5EF4-FFF2-40B4-BE49-F238E27FC236}">
                        <a16:creationId xmlns:a16="http://schemas.microsoft.com/office/drawing/2014/main" id="{C899B90D-A96B-7029-631E-2074881EE75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24" y="2544"/>
                    <a:ext cx="0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674831" name="Line 15">
                    <a:extLst>
                      <a:ext uri="{FF2B5EF4-FFF2-40B4-BE49-F238E27FC236}">
                        <a16:creationId xmlns:a16="http://schemas.microsoft.com/office/drawing/2014/main" id="{9C0E6A3A-984B-B8C3-CB5D-FA91E6DDFC2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360"/>
                    <a:ext cx="2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674832" name="Text Box 16">
                    <a:extLst>
                      <a:ext uri="{FF2B5EF4-FFF2-40B4-BE49-F238E27FC236}">
                        <a16:creationId xmlns:a16="http://schemas.microsoft.com/office/drawing/2014/main" id="{6CD547EA-F111-F68E-D342-D8407A2851E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52" y="768"/>
                    <a:ext cx="1363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Consummate Customers</a:t>
                    </a:r>
                  </a:p>
                </p:txBody>
              </p:sp>
              <p:sp>
                <p:nvSpPr>
                  <p:cNvPr id="674833" name="Text Box 17">
                    <a:extLst>
                      <a:ext uri="{FF2B5EF4-FFF2-40B4-BE49-F238E27FC236}">
                        <a16:creationId xmlns:a16="http://schemas.microsoft.com/office/drawing/2014/main" id="{14AE6A5C-BD8B-2F9F-28CF-EB0850FB84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48" y="768"/>
                    <a:ext cx="910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Risky Revenue</a:t>
                    </a:r>
                  </a:p>
                </p:txBody>
              </p:sp>
              <p:sp>
                <p:nvSpPr>
                  <p:cNvPr id="674834" name="Text Box 18">
                    <a:extLst>
                      <a:ext uri="{FF2B5EF4-FFF2-40B4-BE49-F238E27FC236}">
                        <a16:creationId xmlns:a16="http://schemas.microsoft.com/office/drawing/2014/main" id="{BCF7B793-2C52-2C69-5E66-E94EF110541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96" y="2016"/>
                    <a:ext cx="1014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Business Builders</a:t>
                    </a:r>
                  </a:p>
                </p:txBody>
              </p:sp>
              <p:sp>
                <p:nvSpPr>
                  <p:cNvPr id="674835" name="Text Box 19">
                    <a:extLst>
                      <a:ext uri="{FF2B5EF4-FFF2-40B4-BE49-F238E27FC236}">
                        <a16:creationId xmlns:a16="http://schemas.microsoft.com/office/drawing/2014/main" id="{FB086CE3-9A77-B1AE-C05D-F31EC05EB9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00" y="2016"/>
                    <a:ext cx="907" cy="1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1" hangingPunct="1"/>
                    <a:r>
                      <a:rPr lang="en-US" altLang="en-US" sz="1400">
                        <a:latin typeface="Arial" panose="020B0604020202020204" pitchFamily="34" charset="0"/>
                      </a:rPr>
                      <a:t>Balance Bombs</a:t>
                    </a:r>
                  </a:p>
                </p:txBody>
              </p:sp>
              <p:sp>
                <p:nvSpPr>
                  <p:cNvPr id="674836" name="Text Box 20">
                    <a:extLst>
                      <a:ext uri="{FF2B5EF4-FFF2-40B4-BE49-F238E27FC236}">
                        <a16:creationId xmlns:a16="http://schemas.microsoft.com/office/drawing/2014/main" id="{113F66A7-37D4-E62B-0FDE-1E83FFE88EC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04" y="2304"/>
                    <a:ext cx="1192" cy="612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Charge Annual Fee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Increase APR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Low Priority Service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No Solicitations </a:t>
                    </a:r>
                  </a:p>
                </p:txBody>
              </p:sp>
              <p:sp>
                <p:nvSpPr>
                  <p:cNvPr id="674837" name="Text Box 21">
                    <a:extLst>
                      <a:ext uri="{FF2B5EF4-FFF2-40B4-BE49-F238E27FC236}">
                        <a16:creationId xmlns:a16="http://schemas.microsoft.com/office/drawing/2014/main" id="{A3FD2B46-C273-18C4-9784-5BF7EBBF69F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52" y="1056"/>
                    <a:ext cx="1470" cy="612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buFontTx/>
                      <a:buChar char="•"/>
                    </a:pPr>
                    <a:r>
                      <a:rPr lang="en-US" altLang="en-US" sz="1400" dirty="0">
                        <a:latin typeface="Arial" panose="020B0604020202020204" pitchFamily="34" charset="0"/>
                      </a:rPr>
                      <a:t> Best Customer Service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 dirty="0">
                        <a:latin typeface="Arial" panose="020B0604020202020204" pitchFamily="34" charset="0"/>
                      </a:rPr>
                      <a:t> No Annual Fee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 dirty="0">
                        <a:latin typeface="Arial" panose="020B0604020202020204" pitchFamily="34" charset="0"/>
                      </a:rPr>
                      <a:t> Automatic Line Increase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 dirty="0">
                        <a:latin typeface="Arial" panose="020B0604020202020204" pitchFamily="34" charset="0"/>
                      </a:rPr>
                      <a:t> Offer Cardholder Benefits</a:t>
                    </a:r>
                  </a:p>
                </p:txBody>
              </p:sp>
              <p:sp>
                <p:nvSpPr>
                  <p:cNvPr id="674838" name="Text Box 22">
                    <a:extLst>
                      <a:ext uri="{FF2B5EF4-FFF2-40B4-BE49-F238E27FC236}">
                        <a16:creationId xmlns:a16="http://schemas.microsoft.com/office/drawing/2014/main" id="{380B1AB0-6553-B120-3B72-83E627A720A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0" y="2304"/>
                    <a:ext cx="1470" cy="612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Good Customer Service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Decrease APR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Offer Balance Transfers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Offer Cardholder Benefits</a:t>
                    </a:r>
                  </a:p>
                </p:txBody>
              </p:sp>
              <p:sp>
                <p:nvSpPr>
                  <p:cNvPr id="674839" name="Text Box 23">
                    <a:extLst>
                      <a:ext uri="{FF2B5EF4-FFF2-40B4-BE49-F238E27FC236}">
                        <a16:creationId xmlns:a16="http://schemas.microsoft.com/office/drawing/2014/main" id="{12F89E06-5C23-E46F-2B1C-EBBEF22CA05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08" y="1056"/>
                    <a:ext cx="1520" cy="612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Charge Annual Fee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Increase APR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Monitor Payment Behavior</a:t>
                    </a:r>
                  </a:p>
                  <a:p>
                    <a:pPr>
                      <a:buFontTx/>
                      <a:buChar char="•"/>
                    </a:pPr>
                    <a:r>
                      <a:rPr lang="en-US" altLang="en-US" sz="1400">
                        <a:latin typeface="Arial" panose="020B0604020202020204" pitchFamily="34" charset="0"/>
                      </a:rPr>
                      <a:t> Offer secured loan</a:t>
                    </a:r>
                  </a:p>
                </p:txBody>
              </p:sp>
            </p:grpSp>
          </p:grpSp>
          <p:sp>
            <p:nvSpPr>
              <p:cNvPr id="674840" name="Line 24">
                <a:extLst>
                  <a:ext uri="{FF2B5EF4-FFF2-40B4-BE49-F238E27FC236}">
                    <a16:creationId xmlns:a16="http://schemas.microsoft.com/office/drawing/2014/main" id="{04CF793E-0AEA-FFA8-BDF9-1759509BA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6" y="1584"/>
                <a:ext cx="0" cy="24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74842" name="Line 26">
              <a:extLst>
                <a:ext uri="{FF2B5EF4-FFF2-40B4-BE49-F238E27FC236}">
                  <a16:creationId xmlns:a16="http://schemas.microsoft.com/office/drawing/2014/main" id="{06F0E95D-2ECC-CC74-018C-442272C251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2496"/>
              <a:ext cx="45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95B23A70-20FF-7245-97A3-D4CD4E007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15449"/>
            <a:ext cx="9372600" cy="1582176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Behavioral Segmentation – Market Driven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82" name="Picture 2">
            <a:extLst>
              <a:ext uri="{FF2B5EF4-FFF2-40B4-BE49-F238E27FC236}">
                <a16:creationId xmlns:a16="http://schemas.microsoft.com/office/drawing/2014/main" id="{159BDE62-315F-EEA3-DB1F-7BCFF93E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53" y="1172769"/>
            <a:ext cx="9132047" cy="541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483" name="Oval 3">
            <a:extLst>
              <a:ext uri="{FF2B5EF4-FFF2-40B4-BE49-F238E27FC236}">
                <a16:creationId xmlns:a16="http://schemas.microsoft.com/office/drawing/2014/main" id="{1EA057BA-E0EA-8CC8-C5EE-E0D94F930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971800"/>
            <a:ext cx="4495800" cy="2133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en-US" sz="800"/>
              <a:t>ccc</a:t>
            </a:r>
          </a:p>
        </p:txBody>
      </p:sp>
      <p:sp>
        <p:nvSpPr>
          <p:cNvPr id="788484" name="Oval 4">
            <a:extLst>
              <a:ext uri="{FF2B5EF4-FFF2-40B4-BE49-F238E27FC236}">
                <a16:creationId xmlns:a16="http://schemas.microsoft.com/office/drawing/2014/main" id="{197D202E-1624-550D-6C2C-03FC288ED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657600"/>
            <a:ext cx="3886200" cy="1905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88485" name="Oval 5">
            <a:extLst>
              <a:ext uri="{FF2B5EF4-FFF2-40B4-BE49-F238E27FC236}">
                <a16:creationId xmlns:a16="http://schemas.microsoft.com/office/drawing/2014/main" id="{AC9D803F-DE54-78C7-B652-C25192E30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209800"/>
            <a:ext cx="4114800" cy="1981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88486" name="Text Box 6">
            <a:extLst>
              <a:ext uri="{FF2B5EF4-FFF2-40B4-BE49-F238E27FC236}">
                <a16:creationId xmlns:a16="http://schemas.microsoft.com/office/drawing/2014/main" id="{101E5069-5014-591C-9C0C-10566266B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1828801"/>
            <a:ext cx="24112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>
                <a:latin typeface="Arial" panose="020B0604020202020204" pitchFamily="34" charset="0"/>
              </a:rPr>
              <a:t>Three main clusters emerge</a:t>
            </a:r>
          </a:p>
        </p:txBody>
      </p:sp>
      <p:sp>
        <p:nvSpPr>
          <p:cNvPr id="788487" name="Line 7">
            <a:extLst>
              <a:ext uri="{FF2B5EF4-FFF2-40B4-BE49-F238E27FC236}">
                <a16:creationId xmlns:a16="http://schemas.microsoft.com/office/drawing/2014/main" id="{144EDB74-0B6B-329A-A747-D978479155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9400" y="18288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88488" name="Line 8">
            <a:extLst>
              <a:ext uri="{FF2B5EF4-FFF2-40B4-BE49-F238E27FC236}">
                <a16:creationId xmlns:a16="http://schemas.microsoft.com/office/drawing/2014/main" id="{755B1426-68B7-94BC-41AF-4C9F0217F6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1828800"/>
            <a:ext cx="25908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88489" name="Line 9">
            <a:extLst>
              <a:ext uri="{FF2B5EF4-FFF2-40B4-BE49-F238E27FC236}">
                <a16:creationId xmlns:a16="http://schemas.microsoft.com/office/drawing/2014/main" id="{4689B9E3-400C-EE29-33E5-5806A7A370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0" y="1828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88490" name="Rectangle 10">
            <a:extLst>
              <a:ext uri="{FF2B5EF4-FFF2-40B4-BE49-F238E27FC236}">
                <a16:creationId xmlns:a16="http://schemas.microsoft.com/office/drawing/2014/main" id="{20CB004B-AD5F-80C8-4002-1508F83FA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57200"/>
            <a:ext cx="7848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  <a:lvl2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2pPr>
            <a:lvl3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3pPr>
            <a:lvl4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4pPr>
            <a:lvl5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5pPr>
            <a:lvl6pPr marL="4572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6pPr>
            <a:lvl7pPr marL="9144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7pPr>
            <a:lvl8pPr marL="13716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8pPr>
            <a:lvl9pPr marL="18288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3200"/>
          </a:p>
        </p:txBody>
      </p:sp>
      <p:sp>
        <p:nvSpPr>
          <p:cNvPr id="788491" name="Rectangle 11">
            <a:extLst>
              <a:ext uri="{FF2B5EF4-FFF2-40B4-BE49-F238E27FC236}">
                <a16:creationId xmlns:a16="http://schemas.microsoft.com/office/drawing/2014/main" id="{9F47A8BE-6A09-8D0D-8873-DF86CB1D26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28613"/>
            <a:ext cx="10714318" cy="1087437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Behavioral Segmentation – Data Driven Cluster Analysis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A494D70B-E2D6-E2D2-1941-9BE2C4DDF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49236"/>
            <a:ext cx="7772400" cy="838200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sz="3600" dirty="0"/>
              <a:t>Simple Linear Regression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E08C9E-851C-5F38-E8A2-C99C76A1733F}"/>
              </a:ext>
            </a:extLst>
          </p:cNvPr>
          <p:cNvGrpSpPr/>
          <p:nvPr/>
        </p:nvGrpSpPr>
        <p:grpSpPr>
          <a:xfrm>
            <a:off x="5008739" y="1402456"/>
            <a:ext cx="5796719" cy="4311050"/>
            <a:chOff x="5719764" y="2286000"/>
            <a:chExt cx="4262436" cy="3750748"/>
          </a:xfrm>
        </p:grpSpPr>
        <p:sp>
          <p:nvSpPr>
            <p:cNvPr id="312323" name="Rectangle 3">
              <a:extLst>
                <a:ext uri="{FF2B5EF4-FFF2-40B4-BE49-F238E27FC236}">
                  <a16:creationId xmlns:a16="http://schemas.microsoft.com/office/drawing/2014/main" id="{8D28E234-2BA6-171F-2404-947C8004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286000"/>
              <a:ext cx="3505200" cy="2895600"/>
            </a:xfrm>
            <a:prstGeom prst="rect">
              <a:avLst/>
            </a:prstGeom>
            <a:solidFill>
              <a:srgbClr val="DDDDDD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312324" name="Text Box 4">
              <a:extLst>
                <a:ext uri="{FF2B5EF4-FFF2-40B4-BE49-F238E27FC236}">
                  <a16:creationId xmlns:a16="http://schemas.microsoft.com/office/drawing/2014/main" id="{60F28D83-2056-2FD0-6A33-461383CBC4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196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25" name="Text Box 5">
              <a:extLst>
                <a:ext uri="{FF2B5EF4-FFF2-40B4-BE49-F238E27FC236}">
                  <a16:creationId xmlns:a16="http://schemas.microsoft.com/office/drawing/2014/main" id="{FF18C23B-6A14-A2AF-3537-B6238438E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4196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26" name="Text Box 6">
              <a:extLst>
                <a:ext uri="{FF2B5EF4-FFF2-40B4-BE49-F238E27FC236}">
                  <a16:creationId xmlns:a16="http://schemas.microsoft.com/office/drawing/2014/main" id="{4465D684-4127-5523-A4B4-3DA779CBD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0725" y="4278313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27" name="Text Box 7">
              <a:extLst>
                <a:ext uri="{FF2B5EF4-FFF2-40B4-BE49-F238E27FC236}">
                  <a16:creationId xmlns:a16="http://schemas.microsoft.com/office/drawing/2014/main" id="{03EDA082-C124-4D84-A802-B50A3903A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3810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28" name="Text Box 8">
              <a:extLst>
                <a:ext uri="{FF2B5EF4-FFF2-40B4-BE49-F238E27FC236}">
                  <a16:creationId xmlns:a16="http://schemas.microsoft.com/office/drawing/2014/main" id="{63ED08C9-52BA-31DE-0C6F-35CB5F9D9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35052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29" name="Text Box 9">
              <a:extLst>
                <a:ext uri="{FF2B5EF4-FFF2-40B4-BE49-F238E27FC236}">
                  <a16:creationId xmlns:a16="http://schemas.microsoft.com/office/drawing/2014/main" id="{588A4286-A8E4-287D-42BF-DBB937CA9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7200" y="3810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30" name="Text Box 10">
              <a:extLst>
                <a:ext uri="{FF2B5EF4-FFF2-40B4-BE49-F238E27FC236}">
                  <a16:creationId xmlns:a16="http://schemas.microsoft.com/office/drawing/2014/main" id="{3DB99411-0FC1-F22C-F6BA-E885F0440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4191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31" name="Text Box 11">
              <a:extLst>
                <a:ext uri="{FF2B5EF4-FFF2-40B4-BE49-F238E27FC236}">
                  <a16:creationId xmlns:a16="http://schemas.microsoft.com/office/drawing/2014/main" id="{3430A170-E311-C034-A9D8-45CAEA25E2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7800" y="2667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32" name="Text Box 12">
              <a:extLst>
                <a:ext uri="{FF2B5EF4-FFF2-40B4-BE49-F238E27FC236}">
                  <a16:creationId xmlns:a16="http://schemas.microsoft.com/office/drawing/2014/main" id="{F3A14E2F-25BF-7C04-D915-00F0CF27C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9200" y="3810000"/>
              <a:ext cx="184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2333" name="Text Box 13">
              <a:extLst>
                <a:ext uri="{FF2B5EF4-FFF2-40B4-BE49-F238E27FC236}">
                  <a16:creationId xmlns:a16="http://schemas.microsoft.com/office/drawing/2014/main" id="{A3D87360-A2E6-E795-6A48-25CF3F288B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3048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34" name="Text Box 14">
              <a:extLst>
                <a:ext uri="{FF2B5EF4-FFF2-40B4-BE49-F238E27FC236}">
                  <a16:creationId xmlns:a16="http://schemas.microsoft.com/office/drawing/2014/main" id="{1437749B-00ED-79CE-C992-E627F74EB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8800" y="3048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35" name="Text Box 15">
              <a:extLst>
                <a:ext uri="{FF2B5EF4-FFF2-40B4-BE49-F238E27FC236}">
                  <a16:creationId xmlns:a16="http://schemas.microsoft.com/office/drawing/2014/main" id="{BCF1F840-61DD-7DF6-802D-877A89D90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4191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36" name="Text Box 16">
              <a:extLst>
                <a:ext uri="{FF2B5EF4-FFF2-40B4-BE49-F238E27FC236}">
                  <a16:creationId xmlns:a16="http://schemas.microsoft.com/office/drawing/2014/main" id="{888C14E6-7C9B-9634-0C34-CF3485478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3000" y="3352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37" name="Text Box 17">
              <a:extLst>
                <a:ext uri="{FF2B5EF4-FFF2-40B4-BE49-F238E27FC236}">
                  <a16:creationId xmlns:a16="http://schemas.microsoft.com/office/drawing/2014/main" id="{7C24CA2A-14DE-200A-2B7C-D074A60130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5800" y="3352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38" name="Text Box 18">
              <a:extLst>
                <a:ext uri="{FF2B5EF4-FFF2-40B4-BE49-F238E27FC236}">
                  <a16:creationId xmlns:a16="http://schemas.microsoft.com/office/drawing/2014/main" id="{D1EE6ACF-307D-E448-2094-40B85BC3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5400" y="2971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39" name="Rectangle 19">
              <a:extLst>
                <a:ext uri="{FF2B5EF4-FFF2-40B4-BE49-F238E27FC236}">
                  <a16:creationId xmlns:a16="http://schemas.microsoft.com/office/drawing/2014/main" id="{E33FCDC6-BD8D-26F9-4B9C-F321BBAEC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225" y="3001963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312340" name="Text Box 20">
              <a:extLst>
                <a:ext uri="{FF2B5EF4-FFF2-40B4-BE49-F238E27FC236}">
                  <a16:creationId xmlns:a16="http://schemas.microsoft.com/office/drawing/2014/main" id="{F6EA10C5-9B4D-7F72-FA8B-58E546DEA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1600" y="5700198"/>
              <a:ext cx="15589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600" i="1" dirty="0">
                  <a:latin typeface="Arial" panose="020B0604020202020204" pitchFamily="34" charset="0"/>
                </a:rPr>
                <a:t>ADVERTISING</a:t>
              </a:r>
              <a:endParaRPr lang="en-US" altLang="en-US" sz="800" i="1" dirty="0">
                <a:latin typeface="Rage Italic" panose="03070502040507070304" pitchFamily="66" charset="0"/>
              </a:endParaRPr>
            </a:p>
          </p:txBody>
        </p:sp>
        <p:sp>
          <p:nvSpPr>
            <p:cNvPr id="312341" name="Text Box 21">
              <a:extLst>
                <a:ext uri="{FF2B5EF4-FFF2-40B4-BE49-F238E27FC236}">
                  <a16:creationId xmlns:a16="http://schemas.microsoft.com/office/drawing/2014/main" id="{275407FA-4C91-B2E4-046E-0043E6CEA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9764" y="3124200"/>
              <a:ext cx="319087" cy="1314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600" i="1">
                  <a:latin typeface="Arial" panose="020B0604020202020204" pitchFamily="34" charset="0"/>
                </a:rPr>
                <a:t>S</a:t>
              </a:r>
            </a:p>
            <a:p>
              <a:pPr algn="ctr"/>
              <a:r>
                <a:rPr lang="en-US" altLang="en-US" sz="1600" i="1">
                  <a:latin typeface="Arial" panose="020B0604020202020204" pitchFamily="34" charset="0"/>
                </a:rPr>
                <a:t>A</a:t>
              </a:r>
            </a:p>
            <a:p>
              <a:pPr algn="ctr"/>
              <a:r>
                <a:rPr lang="en-US" altLang="en-US" sz="1600" i="1">
                  <a:latin typeface="Arial" panose="020B0604020202020204" pitchFamily="34" charset="0"/>
                </a:rPr>
                <a:t>L</a:t>
              </a:r>
            </a:p>
            <a:p>
              <a:pPr algn="ctr"/>
              <a:r>
                <a:rPr lang="en-US" altLang="en-US" sz="1600" i="1">
                  <a:latin typeface="Arial" panose="020B0604020202020204" pitchFamily="34" charset="0"/>
                </a:rPr>
                <a:t>E</a:t>
              </a:r>
            </a:p>
            <a:p>
              <a:pPr algn="ctr"/>
              <a:r>
                <a:rPr lang="en-US" altLang="en-US" sz="1600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312342" name="Line 22">
              <a:extLst>
                <a:ext uri="{FF2B5EF4-FFF2-40B4-BE49-F238E27FC236}">
                  <a16:creationId xmlns:a16="http://schemas.microsoft.com/office/drawing/2014/main" id="{140FB048-1DB3-DE9B-899C-EA0E9DB06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19600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2343" name="Text Box 23">
              <a:extLst>
                <a:ext uri="{FF2B5EF4-FFF2-40B4-BE49-F238E27FC236}">
                  <a16:creationId xmlns:a16="http://schemas.microsoft.com/office/drawing/2014/main" id="{BC64F58A-A916-243B-F67B-44771A877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1" y="5257800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0</a:t>
              </a:r>
              <a:endParaRPr lang="en-US" altLang="en-US" sz="800">
                <a:latin typeface="Rage Italic" panose="03070502040507070304" pitchFamily="66" charset="0"/>
              </a:endParaRPr>
            </a:p>
          </p:txBody>
        </p:sp>
        <p:sp>
          <p:nvSpPr>
            <p:cNvPr id="312344" name="Text Box 24">
              <a:extLst>
                <a:ext uri="{FF2B5EF4-FFF2-40B4-BE49-F238E27FC236}">
                  <a16:creationId xmlns:a16="http://schemas.microsoft.com/office/drawing/2014/main" id="{9379C2FC-82EB-DC20-7172-D1C13A055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1" y="5029200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 sz="1400">
                  <a:solidFill>
                    <a:srgbClr val="FFFF99"/>
                  </a:solidFill>
                  <a:latin typeface="Arial" panose="020B0604020202020204" pitchFamily="34" charset="0"/>
                </a:rPr>
                <a:t>0</a:t>
              </a:r>
              <a:endParaRPr lang="en-US" altLang="en-US" sz="800">
                <a:solidFill>
                  <a:srgbClr val="FFFF99"/>
                </a:solidFill>
                <a:latin typeface="Rage Italic" panose="03070502040507070304" pitchFamily="66" charset="0"/>
              </a:endParaRPr>
            </a:p>
          </p:txBody>
        </p:sp>
        <p:sp>
          <p:nvSpPr>
            <p:cNvPr id="312345" name="Rectangle 25">
              <a:extLst>
                <a:ext uri="{FF2B5EF4-FFF2-40B4-BE49-F238E27FC236}">
                  <a16:creationId xmlns:a16="http://schemas.microsoft.com/office/drawing/2014/main" id="{19EF831E-6906-1FC2-75D6-20CA2DA10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46467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1K </a:t>
              </a:r>
            </a:p>
          </p:txBody>
        </p:sp>
        <p:sp>
          <p:nvSpPr>
            <p:cNvPr id="312346" name="Rectangle 26">
              <a:extLst>
                <a:ext uri="{FF2B5EF4-FFF2-40B4-BE49-F238E27FC236}">
                  <a16:creationId xmlns:a16="http://schemas.microsoft.com/office/drawing/2014/main" id="{228A4791-4EB7-85BD-D73F-D163A1873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9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100</a:t>
              </a:r>
            </a:p>
          </p:txBody>
        </p:sp>
        <p:sp>
          <p:nvSpPr>
            <p:cNvPr id="312347" name="Rectangle 27">
              <a:extLst>
                <a:ext uri="{FF2B5EF4-FFF2-40B4-BE49-F238E27FC236}">
                  <a16:creationId xmlns:a16="http://schemas.microsoft.com/office/drawing/2014/main" id="{9EC4C1A4-261C-4C4C-11EB-466C528D9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41895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2K </a:t>
              </a:r>
            </a:p>
          </p:txBody>
        </p:sp>
        <p:sp>
          <p:nvSpPr>
            <p:cNvPr id="312348" name="Rectangle 28">
              <a:extLst>
                <a:ext uri="{FF2B5EF4-FFF2-40B4-BE49-F238E27FC236}">
                  <a16:creationId xmlns:a16="http://schemas.microsoft.com/office/drawing/2014/main" id="{F4E5AF26-78C8-0BB7-726A-D9360D962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37323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3K </a:t>
              </a:r>
            </a:p>
          </p:txBody>
        </p:sp>
        <p:sp>
          <p:nvSpPr>
            <p:cNvPr id="312349" name="Rectangle 29">
              <a:extLst>
                <a:ext uri="{FF2B5EF4-FFF2-40B4-BE49-F238E27FC236}">
                  <a16:creationId xmlns:a16="http://schemas.microsoft.com/office/drawing/2014/main" id="{65D004A5-9081-54CC-27CA-31925E7F6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32751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4K </a:t>
              </a:r>
            </a:p>
          </p:txBody>
        </p:sp>
        <p:sp>
          <p:nvSpPr>
            <p:cNvPr id="312350" name="Rectangle 30">
              <a:extLst>
                <a:ext uri="{FF2B5EF4-FFF2-40B4-BE49-F238E27FC236}">
                  <a16:creationId xmlns:a16="http://schemas.microsoft.com/office/drawing/2014/main" id="{4146EA99-BF6A-2273-8DC5-984A96112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401" y="2817912"/>
              <a:ext cx="50366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5K  </a:t>
              </a:r>
            </a:p>
          </p:txBody>
        </p:sp>
        <p:sp>
          <p:nvSpPr>
            <p:cNvPr id="312351" name="Rectangle 31">
              <a:extLst>
                <a:ext uri="{FF2B5EF4-FFF2-40B4-BE49-F238E27FC236}">
                  <a16:creationId xmlns:a16="http://schemas.microsoft.com/office/drawing/2014/main" id="{963AFD3C-52B1-7AEF-A09D-491FA9052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5256311"/>
              <a:ext cx="6096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200</a:t>
              </a:r>
            </a:p>
          </p:txBody>
        </p:sp>
        <p:sp>
          <p:nvSpPr>
            <p:cNvPr id="312352" name="Rectangle 32">
              <a:extLst>
                <a:ext uri="{FF2B5EF4-FFF2-40B4-BE49-F238E27FC236}">
                  <a16:creationId xmlns:a16="http://schemas.microsoft.com/office/drawing/2014/main" id="{65F0EF29-AD1B-276D-EE0C-A7FB6279E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44" y="2360712"/>
              <a:ext cx="40427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6K</a:t>
              </a:r>
            </a:p>
          </p:txBody>
        </p:sp>
        <p:sp>
          <p:nvSpPr>
            <p:cNvPr id="312353" name="Rectangle 33">
              <a:extLst>
                <a:ext uri="{FF2B5EF4-FFF2-40B4-BE49-F238E27FC236}">
                  <a16:creationId xmlns:a16="http://schemas.microsoft.com/office/drawing/2014/main" id="{B1B88DD7-5CB8-E51A-562E-A1A303DE9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9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312354" name="Rectangle 34">
              <a:extLst>
                <a:ext uri="{FF2B5EF4-FFF2-40B4-BE49-F238E27FC236}">
                  <a16:creationId xmlns:a16="http://schemas.microsoft.com/office/drawing/2014/main" id="{A430DCBF-9BB6-D5A4-B449-01984824B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33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400</a:t>
              </a:r>
            </a:p>
          </p:txBody>
        </p:sp>
        <p:sp>
          <p:nvSpPr>
            <p:cNvPr id="312355" name="Rectangle 35">
              <a:extLst>
                <a:ext uri="{FF2B5EF4-FFF2-40B4-BE49-F238E27FC236}">
                  <a16:creationId xmlns:a16="http://schemas.microsoft.com/office/drawing/2014/main" id="{ACBFAEC2-7CFB-B6BE-531C-A8BEDEEFE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29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500</a:t>
              </a:r>
            </a:p>
          </p:txBody>
        </p:sp>
        <p:sp>
          <p:nvSpPr>
            <p:cNvPr id="312356" name="Rectangle 36">
              <a:extLst>
                <a:ext uri="{FF2B5EF4-FFF2-40B4-BE49-F238E27FC236}">
                  <a16:creationId xmlns:a16="http://schemas.microsoft.com/office/drawing/2014/main" id="{D6720178-E97D-BB90-64F3-559C02389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3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600</a:t>
              </a:r>
            </a:p>
          </p:txBody>
        </p:sp>
      </p:grpSp>
      <p:sp>
        <p:nvSpPr>
          <p:cNvPr id="312357" name="Rectangle 37">
            <a:extLst>
              <a:ext uri="{FF2B5EF4-FFF2-40B4-BE49-F238E27FC236}">
                <a16:creationId xmlns:a16="http://schemas.microsoft.com/office/drawing/2014/main" id="{471B590A-0C17-3911-C061-AA50C1313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824" y="1402456"/>
            <a:ext cx="137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1600" b="1" u="sng" dirty="0">
                <a:latin typeface="+mn-lt"/>
                <a:cs typeface="+mn-cs"/>
              </a:rPr>
              <a:t>Sales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1,503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1,755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2,971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1,682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3,497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1,998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4,528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2,937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3,622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4,402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3,844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4,470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5,492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4,398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en-US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600" dirty="0"/>
          </a:p>
        </p:txBody>
      </p:sp>
      <p:sp>
        <p:nvSpPr>
          <p:cNvPr id="312358" name="Rectangle 38">
            <a:extLst>
              <a:ext uri="{FF2B5EF4-FFF2-40B4-BE49-F238E27FC236}">
                <a16:creationId xmlns:a16="http://schemas.microsoft.com/office/drawing/2014/main" id="{BE6AC0CA-2E97-E9CF-B34C-7AEF7F7C0CE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68224" y="1402457"/>
            <a:ext cx="1752600" cy="4360863"/>
          </a:xfrm>
          <a:noFill/>
          <a:ln/>
        </p:spPr>
        <p:txBody>
          <a:bodyPr/>
          <a:lstStyle/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b="1" u="sng" dirty="0"/>
              <a:t>Advertising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120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160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205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210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225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230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290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315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375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390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440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475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490</a:t>
            </a:r>
          </a:p>
          <a:p>
            <a:pPr marL="0" indent="0" algn="ctr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en-US" sz="1600" dirty="0"/>
              <a:t>550</a:t>
            </a:r>
          </a:p>
          <a:p>
            <a:pPr marL="0" indent="0">
              <a:spcBef>
                <a:spcPct val="20000"/>
              </a:spcBef>
            </a:pPr>
            <a:endParaRPr lang="en-US" altLang="en-US" sz="1600" dirty="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425" name="Rectangle 3144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B4BEECA-00C1-927F-7D06-66DC56B38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Simple Linear Regression</a:t>
            </a:r>
          </a:p>
        </p:txBody>
      </p:sp>
      <p:sp>
        <p:nvSpPr>
          <p:cNvPr id="3144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419" name="Rectangle 51">
            <a:extLst>
              <a:ext uri="{FF2B5EF4-FFF2-40B4-BE49-F238E27FC236}">
                <a16:creationId xmlns:a16="http://schemas.microsoft.com/office/drawing/2014/main" id="{0D586D25-5472-F173-0336-9F8777079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36" y="2807208"/>
            <a:ext cx="3429000" cy="3410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0050" indent="-2857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0100" indent="-22860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73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145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717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6289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861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433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200">
                <a:latin typeface="+mn-lt"/>
                <a:cs typeface="+mn-cs"/>
              </a:rPr>
              <a:t>Goal: characterize relationship between advertising and sales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2200">
                <a:latin typeface="+mn-lt"/>
                <a:cs typeface="+mn-cs"/>
              </a:rPr>
              <a:t>Result: equation that predicts sales  based on advertising Rupees spent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en-US" sz="2200">
              <a:latin typeface="+mn-lt"/>
              <a:cs typeface="+mn-cs"/>
            </a:endParaRPr>
          </a:p>
        </p:txBody>
      </p:sp>
      <p:sp>
        <p:nvSpPr>
          <p:cNvPr id="314417" name="Text Box 49">
            <a:extLst>
              <a:ext uri="{FF2B5EF4-FFF2-40B4-BE49-F238E27FC236}">
                <a16:creationId xmlns:a16="http://schemas.microsoft.com/office/drawing/2014/main" id="{067CFE03-0A14-CD30-BD21-9E82501C8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2103438"/>
            <a:ext cx="1841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altLang="en-US" sz="800">
              <a:latin typeface="Rage Italic" panose="03070502040507070304" pitchFamily="66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91EECC-7CE7-9FC5-FE06-CD9C93847D72}"/>
              </a:ext>
            </a:extLst>
          </p:cNvPr>
          <p:cNvGrpSpPr/>
          <p:nvPr/>
        </p:nvGrpSpPr>
        <p:grpSpPr>
          <a:xfrm>
            <a:off x="4748266" y="640080"/>
            <a:ext cx="6715780" cy="5577840"/>
            <a:chOff x="5719764" y="1828800"/>
            <a:chExt cx="4262436" cy="4070350"/>
          </a:xfrm>
        </p:grpSpPr>
        <p:sp>
          <p:nvSpPr>
            <p:cNvPr id="314371" name="Rectangle 3">
              <a:extLst>
                <a:ext uri="{FF2B5EF4-FFF2-40B4-BE49-F238E27FC236}">
                  <a16:creationId xmlns:a16="http://schemas.microsoft.com/office/drawing/2014/main" id="{E7E771BE-AD29-F8A5-3E52-A18E3AAE9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286000"/>
              <a:ext cx="3505200" cy="2895600"/>
            </a:xfrm>
            <a:prstGeom prst="rect">
              <a:avLst/>
            </a:prstGeom>
            <a:solidFill>
              <a:srgbClr val="DDDDDD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72" name="Text Box 4">
              <a:extLst>
                <a:ext uri="{FF2B5EF4-FFF2-40B4-BE49-F238E27FC236}">
                  <a16:creationId xmlns:a16="http://schemas.microsoft.com/office/drawing/2014/main" id="{F22F8A37-11AF-367E-6986-93948656F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495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73" name="Text Box 5">
              <a:extLst>
                <a:ext uri="{FF2B5EF4-FFF2-40B4-BE49-F238E27FC236}">
                  <a16:creationId xmlns:a16="http://schemas.microsoft.com/office/drawing/2014/main" id="{7DA18349-67D0-7CBB-FB09-90529720E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4196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74" name="Text Box 6">
              <a:extLst>
                <a:ext uri="{FF2B5EF4-FFF2-40B4-BE49-F238E27FC236}">
                  <a16:creationId xmlns:a16="http://schemas.microsoft.com/office/drawing/2014/main" id="{0A5B629E-42D7-301E-1DCC-14F051D15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0725" y="4278313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75" name="Text Box 7">
              <a:extLst>
                <a:ext uri="{FF2B5EF4-FFF2-40B4-BE49-F238E27FC236}">
                  <a16:creationId xmlns:a16="http://schemas.microsoft.com/office/drawing/2014/main" id="{44A40221-3DE5-CB41-5CCF-C2ECB8D4E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3810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76" name="Text Box 8">
              <a:extLst>
                <a:ext uri="{FF2B5EF4-FFF2-40B4-BE49-F238E27FC236}">
                  <a16:creationId xmlns:a16="http://schemas.microsoft.com/office/drawing/2014/main" id="{47D836AF-6E3E-3557-1378-4B7440B76B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35814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77" name="Text Box 9">
              <a:extLst>
                <a:ext uri="{FF2B5EF4-FFF2-40B4-BE49-F238E27FC236}">
                  <a16:creationId xmlns:a16="http://schemas.microsoft.com/office/drawing/2014/main" id="{986F11A4-AE35-910B-3D30-6D032A1DC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0" y="3810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78" name="Text Box 10">
              <a:extLst>
                <a:ext uri="{FF2B5EF4-FFF2-40B4-BE49-F238E27FC236}">
                  <a16:creationId xmlns:a16="http://schemas.microsoft.com/office/drawing/2014/main" id="{96FFD78B-BC99-30AE-9BB0-E58712D32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4191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79" name="Text Box 11">
              <a:extLst>
                <a:ext uri="{FF2B5EF4-FFF2-40B4-BE49-F238E27FC236}">
                  <a16:creationId xmlns:a16="http://schemas.microsoft.com/office/drawing/2014/main" id="{D5BEB564-FDF0-5777-799C-18832FC60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7800" y="2667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80" name="Text Box 12">
              <a:extLst>
                <a:ext uri="{FF2B5EF4-FFF2-40B4-BE49-F238E27FC236}">
                  <a16:creationId xmlns:a16="http://schemas.microsoft.com/office/drawing/2014/main" id="{CB30B024-2185-5342-1027-D250AE2D3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9200" y="3810000"/>
              <a:ext cx="184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81" name="Text Box 13">
              <a:extLst>
                <a:ext uri="{FF2B5EF4-FFF2-40B4-BE49-F238E27FC236}">
                  <a16:creationId xmlns:a16="http://schemas.microsoft.com/office/drawing/2014/main" id="{F58FAB77-25D3-E07B-25BE-539D3F30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31242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82" name="Text Box 14">
              <a:extLst>
                <a:ext uri="{FF2B5EF4-FFF2-40B4-BE49-F238E27FC236}">
                  <a16:creationId xmlns:a16="http://schemas.microsoft.com/office/drawing/2014/main" id="{5A523AA6-4037-E847-32EB-3DB13F622D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8800" y="3048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83" name="Text Box 15">
              <a:extLst>
                <a:ext uri="{FF2B5EF4-FFF2-40B4-BE49-F238E27FC236}">
                  <a16:creationId xmlns:a16="http://schemas.microsoft.com/office/drawing/2014/main" id="{2E559AE9-E6FA-1210-7C68-B9857FA23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4191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84" name="Text Box 16">
              <a:extLst>
                <a:ext uri="{FF2B5EF4-FFF2-40B4-BE49-F238E27FC236}">
                  <a16:creationId xmlns:a16="http://schemas.microsoft.com/office/drawing/2014/main" id="{2152CEE7-30D7-4F61-6C5A-B83665B54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3000" y="3352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85" name="Text Box 17">
              <a:extLst>
                <a:ext uri="{FF2B5EF4-FFF2-40B4-BE49-F238E27FC236}">
                  <a16:creationId xmlns:a16="http://schemas.microsoft.com/office/drawing/2014/main" id="{7C8FC965-E9F4-E5A2-22E0-1027253FD9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5800" y="3352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86" name="Text Box 18">
              <a:extLst>
                <a:ext uri="{FF2B5EF4-FFF2-40B4-BE49-F238E27FC236}">
                  <a16:creationId xmlns:a16="http://schemas.microsoft.com/office/drawing/2014/main" id="{B70BD3F2-455C-3FC6-AF58-1AE16E9F4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5400" y="2971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87" name="Rectangle 19">
              <a:extLst>
                <a:ext uri="{FF2B5EF4-FFF2-40B4-BE49-F238E27FC236}">
                  <a16:creationId xmlns:a16="http://schemas.microsoft.com/office/drawing/2014/main" id="{22C2019F-4CF9-B7EF-9653-835B735E3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3048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*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388" name="Line 20">
              <a:extLst>
                <a:ext uri="{FF2B5EF4-FFF2-40B4-BE49-F238E27FC236}">
                  <a16:creationId xmlns:a16="http://schemas.microsoft.com/office/drawing/2014/main" id="{2ED63747-8B56-531B-C4AD-93DFCAED7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53200" y="2362200"/>
              <a:ext cx="3352800" cy="2743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89" name="Line 21">
              <a:extLst>
                <a:ext uri="{FF2B5EF4-FFF2-40B4-BE49-F238E27FC236}">
                  <a16:creationId xmlns:a16="http://schemas.microsoft.com/office/drawing/2014/main" id="{3B595B21-7147-E307-2340-523BFCAC0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20000" y="373380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90" name="Line 22">
              <a:extLst>
                <a:ext uri="{FF2B5EF4-FFF2-40B4-BE49-F238E27FC236}">
                  <a16:creationId xmlns:a16="http://schemas.microsoft.com/office/drawing/2014/main" id="{B2AB1A57-23C8-5117-E158-45CA101A6A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915400" y="31242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91" name="Line 23">
              <a:extLst>
                <a:ext uri="{FF2B5EF4-FFF2-40B4-BE49-F238E27FC236}">
                  <a16:creationId xmlns:a16="http://schemas.microsoft.com/office/drawing/2014/main" id="{21132AF1-374E-007A-BF01-6B915C5459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32766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92" name="Line 24">
              <a:extLst>
                <a:ext uri="{FF2B5EF4-FFF2-40B4-BE49-F238E27FC236}">
                  <a16:creationId xmlns:a16="http://schemas.microsoft.com/office/drawing/2014/main" id="{EEA0EF2F-9A51-FE0C-366D-DC834C4A6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1200" y="2590800"/>
              <a:ext cx="0" cy="5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93" name="Line 25">
              <a:extLst>
                <a:ext uri="{FF2B5EF4-FFF2-40B4-BE49-F238E27FC236}">
                  <a16:creationId xmlns:a16="http://schemas.microsoft.com/office/drawing/2014/main" id="{258FD7F5-D37A-DE16-C4AA-D0B70B2391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7600" y="39624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94" name="Line 26">
              <a:extLst>
                <a:ext uri="{FF2B5EF4-FFF2-40B4-BE49-F238E27FC236}">
                  <a16:creationId xmlns:a16="http://schemas.microsoft.com/office/drawing/2014/main" id="{DD30D611-4474-A818-FC0C-CAE648035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267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95" name="Line 27">
              <a:extLst>
                <a:ext uri="{FF2B5EF4-FFF2-40B4-BE49-F238E27FC236}">
                  <a16:creationId xmlns:a16="http://schemas.microsoft.com/office/drawing/2014/main" id="{DA0F9362-BEA6-8F6B-91D5-9AABF67BC4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3733800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96" name="Line 28">
              <a:extLst>
                <a:ext uri="{FF2B5EF4-FFF2-40B4-BE49-F238E27FC236}">
                  <a16:creationId xmlns:a16="http://schemas.microsoft.com/office/drawing/2014/main" id="{FE4EC250-2899-1743-C616-E59DC336F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32004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397" name="Text Box 29">
              <a:extLst>
                <a:ext uri="{FF2B5EF4-FFF2-40B4-BE49-F238E27FC236}">
                  <a16:creationId xmlns:a16="http://schemas.microsoft.com/office/drawing/2014/main" id="{154A9320-18AE-13C4-4339-2060DAF32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1" y="5562600"/>
              <a:ext cx="15589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984" i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ADVERTISING</a:t>
              </a:r>
              <a:endParaRPr lang="en-US" altLang="en-US" sz="800" i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398" name="Text Box 30">
              <a:extLst>
                <a:ext uri="{FF2B5EF4-FFF2-40B4-BE49-F238E27FC236}">
                  <a16:creationId xmlns:a16="http://schemas.microsoft.com/office/drawing/2014/main" id="{1DA2F58F-25F4-D32C-1D6F-CF1C7314C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9764" y="3124200"/>
              <a:ext cx="319087" cy="1314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984" i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S</a:t>
              </a:r>
            </a:p>
            <a:p>
              <a:pPr algn="ctr" defTabSz="1133856">
                <a:spcAft>
                  <a:spcPts val="600"/>
                </a:spcAft>
              </a:pPr>
              <a:r>
                <a:rPr lang="en-US" altLang="en-US" sz="1984" i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A</a:t>
              </a:r>
            </a:p>
            <a:p>
              <a:pPr algn="ctr" defTabSz="1133856">
                <a:spcAft>
                  <a:spcPts val="600"/>
                </a:spcAft>
              </a:pPr>
              <a:r>
                <a:rPr lang="en-US" altLang="en-US" sz="1984" i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L</a:t>
              </a:r>
            </a:p>
            <a:p>
              <a:pPr algn="ctr" defTabSz="1133856">
                <a:spcAft>
                  <a:spcPts val="600"/>
                </a:spcAft>
              </a:pPr>
              <a:r>
                <a:rPr lang="en-US" altLang="en-US" sz="1984" i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E</a:t>
              </a:r>
            </a:p>
            <a:p>
              <a:pPr algn="ctr" defTabSz="1133856">
                <a:spcAft>
                  <a:spcPts val="600"/>
                </a:spcAft>
              </a:pPr>
              <a:r>
                <a:rPr lang="en-US" altLang="en-US" sz="1984" i="1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S</a:t>
              </a:r>
              <a:endParaRPr lang="en-US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399" name="Line 31">
              <a:extLst>
                <a:ext uri="{FF2B5EF4-FFF2-40B4-BE49-F238E27FC236}">
                  <a16:creationId xmlns:a16="http://schemas.microsoft.com/office/drawing/2014/main" id="{EE123017-EE12-5E05-DB95-14B0CB55D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1148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400" name="Line 32">
              <a:extLst>
                <a:ext uri="{FF2B5EF4-FFF2-40B4-BE49-F238E27FC236}">
                  <a16:creationId xmlns:a16="http://schemas.microsoft.com/office/drawing/2014/main" id="{013E1A1D-3159-79F2-8115-D05F1FEB0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0400" y="4572000"/>
              <a:ext cx="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401" name="Line 33">
              <a:extLst>
                <a:ext uri="{FF2B5EF4-FFF2-40B4-BE49-F238E27FC236}">
                  <a16:creationId xmlns:a16="http://schemas.microsoft.com/office/drawing/2014/main" id="{61C3E802-BBE1-14C1-9877-F0DEBC1E2C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19600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402" name="Line 34">
              <a:extLst>
                <a:ext uri="{FF2B5EF4-FFF2-40B4-BE49-F238E27FC236}">
                  <a16:creationId xmlns:a16="http://schemas.microsoft.com/office/drawing/2014/main" id="{2CD92BD1-CDA4-1A6E-789D-7AF082F87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2971800"/>
              <a:ext cx="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4403" name="Text Box 35">
              <a:extLst>
                <a:ext uri="{FF2B5EF4-FFF2-40B4-BE49-F238E27FC236}">
                  <a16:creationId xmlns:a16="http://schemas.microsoft.com/office/drawing/2014/main" id="{4621C98D-BC08-E80E-4781-9972EC5A5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3272" y="5269903"/>
              <a:ext cx="225233" cy="280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lang="en-US" altLang="en-US" sz="800">
                <a:latin typeface="Rage Italic" panose="03070502040507070304" pitchFamily="66" charset="0"/>
              </a:endParaRPr>
            </a:p>
          </p:txBody>
        </p:sp>
        <p:sp>
          <p:nvSpPr>
            <p:cNvPr id="314404" name="Text Box 36">
              <a:extLst>
                <a:ext uri="{FF2B5EF4-FFF2-40B4-BE49-F238E27FC236}">
                  <a16:creationId xmlns:a16="http://schemas.microsoft.com/office/drawing/2014/main" id="{DFD4322A-2290-48D9-20C5-F7EFDDCC1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1" y="5027711"/>
              <a:ext cx="43497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lang="en-US" altLang="en-US" sz="800">
                <a:effectLst>
                  <a:outerShdw blurRad="38100" dist="38100" dir="2700000" algn="tl">
                    <a:srgbClr val="FFFFFF"/>
                  </a:outerShdw>
                </a:effectLst>
                <a:latin typeface="Rage Italic" panose="03070502040507070304" pitchFamily="66" charset="0"/>
              </a:endParaRPr>
            </a:p>
          </p:txBody>
        </p:sp>
        <p:sp>
          <p:nvSpPr>
            <p:cNvPr id="314405" name="Rectangle 37">
              <a:extLst>
                <a:ext uri="{FF2B5EF4-FFF2-40B4-BE49-F238E27FC236}">
                  <a16:creationId xmlns:a16="http://schemas.microsoft.com/office/drawing/2014/main" id="{3146AE91-09CF-3EB7-77BB-70D328293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46467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1K</a:t>
              </a:r>
              <a:r>
                <a:rPr lang="en-US" altLang="en-US" sz="1736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4406" name="Rectangle 38">
              <a:extLst>
                <a:ext uri="{FF2B5EF4-FFF2-40B4-BE49-F238E27FC236}">
                  <a16:creationId xmlns:a16="http://schemas.microsoft.com/office/drawing/2014/main" id="{C3CFDDCB-0464-E659-F5CF-BAECF5156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9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100</a:t>
              </a:r>
              <a:endParaRPr lang="en-US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07" name="Rectangle 39">
              <a:extLst>
                <a:ext uri="{FF2B5EF4-FFF2-40B4-BE49-F238E27FC236}">
                  <a16:creationId xmlns:a16="http://schemas.microsoft.com/office/drawing/2014/main" id="{0219755E-C4D6-C875-5A34-5B672B452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41895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2K </a:t>
              </a:r>
              <a:endParaRPr lang="en-US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08" name="Rectangle 40">
              <a:extLst>
                <a:ext uri="{FF2B5EF4-FFF2-40B4-BE49-F238E27FC236}">
                  <a16:creationId xmlns:a16="http://schemas.microsoft.com/office/drawing/2014/main" id="{4B8B77D4-BAB4-F75B-2816-4E49FFF72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37323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3K</a:t>
              </a:r>
              <a:r>
                <a:rPr lang="en-US" altLang="en-US" sz="1736" kern="1200">
                  <a:solidFill>
                    <a:srgbClr val="FF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endParaRPr lang="en-US" altLang="en-US" sz="14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09" name="Rectangle 41">
              <a:extLst>
                <a:ext uri="{FF2B5EF4-FFF2-40B4-BE49-F238E27FC236}">
                  <a16:creationId xmlns:a16="http://schemas.microsoft.com/office/drawing/2014/main" id="{E6F33566-2E47-2CCC-1D84-41B15D44D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32751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4K </a:t>
              </a:r>
              <a:endParaRPr lang="en-US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10" name="Rectangle 42">
              <a:extLst>
                <a:ext uri="{FF2B5EF4-FFF2-40B4-BE49-F238E27FC236}">
                  <a16:creationId xmlns:a16="http://schemas.microsoft.com/office/drawing/2014/main" id="{222A8624-BFD5-63EF-C979-2EFB3349D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401" y="2817912"/>
              <a:ext cx="50366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5K</a:t>
              </a:r>
              <a:r>
                <a:rPr lang="en-US" altLang="en-US" sz="1736" kern="1200">
                  <a:solidFill>
                    <a:srgbClr val="FF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  </a:t>
              </a:r>
              <a:endParaRPr lang="en-US" altLang="en-US" sz="140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11" name="Rectangle 43">
              <a:extLst>
                <a:ext uri="{FF2B5EF4-FFF2-40B4-BE49-F238E27FC236}">
                  <a16:creationId xmlns:a16="http://schemas.microsoft.com/office/drawing/2014/main" id="{2783BE30-04A0-CD54-4BC2-7E1BBDFB2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5256311"/>
              <a:ext cx="6096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200</a:t>
              </a:r>
              <a:endParaRPr lang="en-US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12" name="Rectangle 44">
              <a:extLst>
                <a:ext uri="{FF2B5EF4-FFF2-40B4-BE49-F238E27FC236}">
                  <a16:creationId xmlns:a16="http://schemas.microsoft.com/office/drawing/2014/main" id="{AA5FD0BC-DD93-297C-9B0A-268FED429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44" y="2360712"/>
              <a:ext cx="40427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6K</a:t>
              </a:r>
              <a:endParaRPr lang="en-US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13" name="Rectangle 45">
              <a:extLst>
                <a:ext uri="{FF2B5EF4-FFF2-40B4-BE49-F238E27FC236}">
                  <a16:creationId xmlns:a16="http://schemas.microsoft.com/office/drawing/2014/main" id="{1A5A17FB-622A-7ABA-EFCA-1CD9F7FA7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9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300</a:t>
              </a:r>
              <a:endParaRPr lang="en-US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14" name="Rectangle 46">
              <a:extLst>
                <a:ext uri="{FF2B5EF4-FFF2-40B4-BE49-F238E27FC236}">
                  <a16:creationId xmlns:a16="http://schemas.microsoft.com/office/drawing/2014/main" id="{178F242B-5A4F-E779-2E25-D4740BE0F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33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400</a:t>
              </a:r>
              <a:endParaRPr lang="en-US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15" name="Rectangle 47">
              <a:extLst>
                <a:ext uri="{FF2B5EF4-FFF2-40B4-BE49-F238E27FC236}">
                  <a16:creationId xmlns:a16="http://schemas.microsoft.com/office/drawing/2014/main" id="{6AC218C6-63BF-0829-BB0B-4204731C1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29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500</a:t>
              </a:r>
              <a:endParaRPr lang="en-US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16" name="Rectangle 48">
              <a:extLst>
                <a:ext uri="{FF2B5EF4-FFF2-40B4-BE49-F238E27FC236}">
                  <a16:creationId xmlns:a16="http://schemas.microsoft.com/office/drawing/2014/main" id="{F032527A-C7E7-4C86-9DFC-263885E4B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3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defTabSz="1133856">
                <a:spcAft>
                  <a:spcPts val="600"/>
                </a:spcAft>
              </a:pPr>
              <a:r>
                <a:rPr lang="en-US" altLang="en-US" sz="1736"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+mn-ea"/>
                  <a:cs typeface="+mn-cs"/>
                </a:rPr>
                <a:t>600</a:t>
              </a:r>
              <a:endParaRPr lang="en-US" altLang="en-US" sz="140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4418" name="Rectangle 50">
              <a:extLst>
                <a:ext uri="{FF2B5EF4-FFF2-40B4-BE49-F238E27FC236}">
                  <a16:creationId xmlns:a16="http://schemas.microsoft.com/office/drawing/2014/main" id="{76F75B2D-2332-8B4C-8C66-52F143D4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1828800"/>
              <a:ext cx="24032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133856">
                <a:spcAft>
                  <a:spcPts val="600"/>
                </a:spcAft>
              </a:pPr>
              <a:r>
                <a:rPr lang="en-US" altLang="en-US" sz="2232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altLang="en-US" sz="1984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Minimize Squared Error</a:t>
              </a:r>
              <a:endParaRPr lang="en-US" altLang="en-US" sz="1600" baseline="-25000">
                <a:latin typeface="Arial" panose="020B0604020202020204" pitchFamily="34" charset="0"/>
              </a:endParaRPr>
            </a:p>
          </p:txBody>
        </p:sp>
      </p:grpSp>
      <p:sp>
        <p:nvSpPr>
          <p:cNvPr id="314420" name="Rectangle 52">
            <a:extLst>
              <a:ext uri="{FF2B5EF4-FFF2-40B4-BE49-F238E27FC236}">
                <a16:creationId xmlns:a16="http://schemas.microsoft.com/office/drawing/2014/main" id="{412851C7-A8D0-3874-C738-88F140897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565" y="5184204"/>
            <a:ext cx="3829050" cy="366713"/>
          </a:xfrm>
          <a:prstGeom prst="rect">
            <a:avLst/>
          </a:prstGeom>
          <a:solidFill>
            <a:srgbClr val="FFFF00"/>
          </a:solidFill>
          <a:ln w="12700">
            <a:solidFill>
              <a:srgbClr val="FFC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Sales = 866.59 + 7.81 * Advertising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5" name="Rectangle 3">
            <a:extLst>
              <a:ext uri="{FF2B5EF4-FFF2-40B4-BE49-F238E27FC236}">
                <a16:creationId xmlns:a16="http://schemas.microsoft.com/office/drawing/2014/main" id="{F06AFF85-9597-ABA4-C762-3EE41BFBC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509" y="1905000"/>
            <a:ext cx="4061202" cy="2082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/>
              <a:t>Minimizes squared error in </a:t>
            </a:r>
            <a:br>
              <a:rPr lang="en-US" altLang="en-US" sz="2400" dirty="0"/>
            </a:br>
            <a:r>
              <a:rPr lang="en-US" altLang="en-US" sz="2400" dirty="0"/>
              <a:t>N-dimensional space</a:t>
            </a:r>
          </a:p>
          <a:p>
            <a:pPr lvl="1"/>
            <a:r>
              <a:rPr lang="en-US" altLang="en-US" sz="2000" dirty="0"/>
              <a:t>Credit card balances</a:t>
            </a:r>
          </a:p>
          <a:p>
            <a:pPr lvl="1"/>
            <a:r>
              <a:rPr lang="en-US" altLang="en-US" sz="2000" dirty="0"/>
              <a:t>Payment amount</a:t>
            </a:r>
          </a:p>
          <a:p>
            <a:pPr lvl="1"/>
            <a:r>
              <a:rPr lang="en-US" altLang="en-US" sz="2000" dirty="0"/>
              <a:t>Age</a:t>
            </a:r>
          </a:p>
          <a:p>
            <a:pPr lvl="1"/>
            <a:endParaRPr lang="en-US" altLang="en-US" dirty="0"/>
          </a:p>
          <a:p>
            <a:endParaRPr lang="en-US" altLang="en-US" sz="2000" dirty="0"/>
          </a:p>
        </p:txBody>
      </p:sp>
      <p:sp>
        <p:nvSpPr>
          <p:cNvPr id="704516" name="Rectangle 4">
            <a:extLst>
              <a:ext uri="{FF2B5EF4-FFF2-40B4-BE49-F238E27FC236}">
                <a16:creationId xmlns:a16="http://schemas.microsoft.com/office/drawing/2014/main" id="{C8223645-BB85-60F4-A9C3-C1C76EBD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5814495"/>
            <a:ext cx="7467600" cy="396875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CC</a:t>
            </a:r>
            <a:r>
              <a:rPr lang="en-US" altLang="en-US" sz="20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Balances = 2.1774 + 9.4966*Payment + 1.2494*Age</a:t>
            </a:r>
          </a:p>
        </p:txBody>
      </p:sp>
      <p:grpSp>
        <p:nvGrpSpPr>
          <p:cNvPr id="704517" name="Group 5">
            <a:extLst>
              <a:ext uri="{FF2B5EF4-FFF2-40B4-BE49-F238E27FC236}">
                <a16:creationId xmlns:a16="http://schemas.microsoft.com/office/drawing/2014/main" id="{3756DBBB-13BC-1467-15BC-D8FE443A8A24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1905000"/>
            <a:ext cx="4495800" cy="3429000"/>
            <a:chOff x="2544" y="960"/>
            <a:chExt cx="2832" cy="2160"/>
          </a:xfrm>
        </p:grpSpPr>
        <p:sp>
          <p:nvSpPr>
            <p:cNvPr id="704518" name="Rectangle 6">
              <a:extLst>
                <a:ext uri="{FF2B5EF4-FFF2-40B4-BE49-F238E27FC236}">
                  <a16:creationId xmlns:a16="http://schemas.microsoft.com/office/drawing/2014/main" id="{E0BE9B7D-B53A-F927-010C-2EDDB3DA5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488"/>
              <a:ext cx="2208" cy="16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800">
                <a:solidFill>
                  <a:srgbClr val="FFFF99"/>
                </a:solidFill>
                <a:latin typeface="Rage Italic" panose="03070502040507070304" pitchFamily="66" charset="0"/>
              </a:endParaRPr>
            </a:p>
          </p:txBody>
        </p:sp>
        <p:sp>
          <p:nvSpPr>
            <p:cNvPr id="704519" name="Text Box 7">
              <a:extLst>
                <a:ext uri="{FF2B5EF4-FFF2-40B4-BE49-F238E27FC236}">
                  <a16:creationId xmlns:a16="http://schemas.microsoft.com/office/drawing/2014/main" id="{23710C0F-6DF7-23AB-D512-29EDF31CC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68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20" name="Text Box 8">
              <a:extLst>
                <a:ext uri="{FF2B5EF4-FFF2-40B4-BE49-F238E27FC236}">
                  <a16:creationId xmlns:a16="http://schemas.microsoft.com/office/drawing/2014/main" id="{91F6FE48-A861-A872-4A25-E6848AD90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2832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21" name="Text Box 9">
              <a:extLst>
                <a:ext uri="{FF2B5EF4-FFF2-40B4-BE49-F238E27FC236}">
                  <a16:creationId xmlns:a16="http://schemas.microsoft.com/office/drawing/2014/main" id="{8103FF8D-C7D9-B6DE-ABB6-D2B5CACAC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44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22" name="Text Box 10">
              <a:extLst>
                <a:ext uri="{FF2B5EF4-FFF2-40B4-BE49-F238E27FC236}">
                  <a16:creationId xmlns:a16="http://schemas.microsoft.com/office/drawing/2014/main" id="{47835CD4-F9DD-7085-B626-236640913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44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23" name="Text Box 11">
              <a:extLst>
                <a:ext uri="{FF2B5EF4-FFF2-40B4-BE49-F238E27FC236}">
                  <a16:creationId xmlns:a16="http://schemas.microsoft.com/office/drawing/2014/main" id="{0EE690D1-43A9-F2CC-73EB-FB9CD2D31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256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24" name="Text Box 12">
              <a:extLst>
                <a:ext uri="{FF2B5EF4-FFF2-40B4-BE49-F238E27FC236}">
                  <a16:creationId xmlns:a16="http://schemas.microsoft.com/office/drawing/2014/main" id="{21BDA4E3-E497-E5E9-DC32-A184EF24A6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160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25" name="Text Box 13">
              <a:extLst>
                <a:ext uri="{FF2B5EF4-FFF2-40B4-BE49-F238E27FC236}">
                  <a16:creationId xmlns:a16="http://schemas.microsoft.com/office/drawing/2014/main" id="{74872477-5206-A896-AB49-2F082F370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016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26" name="Text Box 14">
              <a:extLst>
                <a:ext uri="{FF2B5EF4-FFF2-40B4-BE49-F238E27FC236}">
                  <a16:creationId xmlns:a16="http://schemas.microsoft.com/office/drawing/2014/main" id="{FA9F88E9-4A49-7478-7795-BD549113F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72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27" name="Text Box 15">
              <a:extLst>
                <a:ext uri="{FF2B5EF4-FFF2-40B4-BE49-F238E27FC236}">
                  <a16:creationId xmlns:a16="http://schemas.microsoft.com/office/drawing/2014/main" id="{11472E5B-FC37-7842-B424-F565E09F33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448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704528" name="Text Box 16">
              <a:extLst>
                <a:ext uri="{FF2B5EF4-FFF2-40B4-BE49-F238E27FC236}">
                  <a16:creationId xmlns:a16="http://schemas.microsoft.com/office/drawing/2014/main" id="{CC194FCF-2EF0-E14D-F9FF-08DE7E430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96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29" name="Text Box 17">
              <a:extLst>
                <a:ext uri="{FF2B5EF4-FFF2-40B4-BE49-F238E27FC236}">
                  <a16:creationId xmlns:a16="http://schemas.microsoft.com/office/drawing/2014/main" id="{A5A1DAFB-C094-0641-521C-DF7F3FB5FE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536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30" name="Text Box 18">
              <a:extLst>
                <a:ext uri="{FF2B5EF4-FFF2-40B4-BE49-F238E27FC236}">
                  <a16:creationId xmlns:a16="http://schemas.microsoft.com/office/drawing/2014/main" id="{7FADE939-2FD8-2198-4800-8BF02D8C1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44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31" name="Text Box 19">
              <a:extLst>
                <a:ext uri="{FF2B5EF4-FFF2-40B4-BE49-F238E27FC236}">
                  <a16:creationId xmlns:a16="http://schemas.microsoft.com/office/drawing/2014/main" id="{F3D21B58-67EE-EC99-F008-CC760F41B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920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32" name="Text Box 20">
              <a:extLst>
                <a:ext uri="{FF2B5EF4-FFF2-40B4-BE49-F238E27FC236}">
                  <a16:creationId xmlns:a16="http://schemas.microsoft.com/office/drawing/2014/main" id="{EEBA3098-59A2-57F5-5842-BE18BBA4B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196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33" name="Text Box 21">
              <a:extLst>
                <a:ext uri="{FF2B5EF4-FFF2-40B4-BE49-F238E27FC236}">
                  <a16:creationId xmlns:a16="http://schemas.microsoft.com/office/drawing/2014/main" id="{08E24EF9-C0B5-37B1-9BD9-7659A1984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440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34" name="Rectangle 22">
              <a:extLst>
                <a:ext uri="{FF2B5EF4-FFF2-40B4-BE49-F238E27FC236}">
                  <a16:creationId xmlns:a16="http://schemas.microsoft.com/office/drawing/2014/main" id="{0956A61C-CEC1-4AB8-DA02-E4AE6397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80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704535" name="Line 23">
              <a:extLst>
                <a:ext uri="{FF2B5EF4-FFF2-40B4-BE49-F238E27FC236}">
                  <a16:creationId xmlns:a16="http://schemas.microsoft.com/office/drawing/2014/main" id="{AB1474E7-C39F-50CF-B5DE-2143A6222E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1200"/>
              <a:ext cx="2208" cy="1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36" name="Line 24">
              <a:extLst>
                <a:ext uri="{FF2B5EF4-FFF2-40B4-BE49-F238E27FC236}">
                  <a16:creationId xmlns:a16="http://schemas.microsoft.com/office/drawing/2014/main" id="{F3A6B0FF-38C5-EE9C-A76D-02B8A5E96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496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37" name="Line 25">
              <a:extLst>
                <a:ext uri="{FF2B5EF4-FFF2-40B4-BE49-F238E27FC236}">
                  <a16:creationId xmlns:a16="http://schemas.microsoft.com/office/drawing/2014/main" id="{9F58902C-E1A2-37E3-CFDC-12FE16DC6E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0" y="153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38" name="Line 26">
              <a:extLst>
                <a:ext uri="{FF2B5EF4-FFF2-40B4-BE49-F238E27FC236}">
                  <a16:creationId xmlns:a16="http://schemas.microsoft.com/office/drawing/2014/main" id="{D4F6C3AE-B33A-42EF-B254-70B778CD0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016"/>
              <a:ext cx="0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39" name="Line 27">
              <a:extLst>
                <a:ext uri="{FF2B5EF4-FFF2-40B4-BE49-F238E27FC236}">
                  <a16:creationId xmlns:a16="http://schemas.microsoft.com/office/drawing/2014/main" id="{F52DADCA-036F-0464-D017-F14C0E3F9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4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0" name="Line 28">
              <a:extLst>
                <a:ext uri="{FF2B5EF4-FFF2-40B4-BE49-F238E27FC236}">
                  <a16:creationId xmlns:a16="http://schemas.microsoft.com/office/drawing/2014/main" id="{954A5DEC-22BD-7381-F3EA-8ECF7E0D0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4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1" name="Line 29">
              <a:extLst>
                <a:ext uri="{FF2B5EF4-FFF2-40B4-BE49-F238E27FC236}">
                  <a16:creationId xmlns:a16="http://schemas.microsoft.com/office/drawing/2014/main" id="{F414082B-B08B-8867-52BD-9B8C3BDD9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064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2" name="Line 30">
              <a:extLst>
                <a:ext uri="{FF2B5EF4-FFF2-40B4-BE49-F238E27FC236}">
                  <a16:creationId xmlns:a16="http://schemas.microsoft.com/office/drawing/2014/main" id="{B2EAF970-BEA3-7A48-D2DC-141E72FFAD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52" y="220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3" name="Line 31">
              <a:extLst>
                <a:ext uri="{FF2B5EF4-FFF2-40B4-BE49-F238E27FC236}">
                  <a16:creationId xmlns:a16="http://schemas.microsoft.com/office/drawing/2014/main" id="{D74FC9E6-0DD0-4D1D-ADBA-21AE3190C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77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4" name="Line 32">
              <a:extLst>
                <a:ext uri="{FF2B5EF4-FFF2-40B4-BE49-F238E27FC236}">
                  <a16:creationId xmlns:a16="http://schemas.microsoft.com/office/drawing/2014/main" id="{2A7EE23D-C9F2-511A-AAF3-CBB56E82D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4" y="960"/>
              <a:ext cx="768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5" name="Line 33">
              <a:extLst>
                <a:ext uri="{FF2B5EF4-FFF2-40B4-BE49-F238E27FC236}">
                  <a16:creationId xmlns:a16="http://schemas.microsoft.com/office/drawing/2014/main" id="{77D396F0-F74B-D967-63F3-B8BAC7816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960"/>
              <a:ext cx="624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6" name="Rectangle 34">
              <a:extLst>
                <a:ext uri="{FF2B5EF4-FFF2-40B4-BE49-F238E27FC236}">
                  <a16:creationId xmlns:a16="http://schemas.microsoft.com/office/drawing/2014/main" id="{95038A98-7C70-EE77-3DF0-F5F102E27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960"/>
              <a:ext cx="2064" cy="153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7" name="Line 35">
              <a:extLst>
                <a:ext uri="{FF2B5EF4-FFF2-40B4-BE49-F238E27FC236}">
                  <a16:creationId xmlns:a16="http://schemas.microsoft.com/office/drawing/2014/main" id="{FAA782B9-742C-D63D-D986-EB2DD9D63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4" y="2496"/>
              <a:ext cx="76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8" name="Line 36">
              <a:extLst>
                <a:ext uri="{FF2B5EF4-FFF2-40B4-BE49-F238E27FC236}">
                  <a16:creationId xmlns:a16="http://schemas.microsoft.com/office/drawing/2014/main" id="{2BE6E6CA-AF87-C1DC-F006-5E05D57D67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496"/>
              <a:ext cx="624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49" name="Line 37">
              <a:extLst>
                <a:ext uri="{FF2B5EF4-FFF2-40B4-BE49-F238E27FC236}">
                  <a16:creationId xmlns:a16="http://schemas.microsoft.com/office/drawing/2014/main" id="{009F0C32-0A06-14A1-4DF7-34AD923DB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26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50" name="Line 38">
              <a:extLst>
                <a:ext uri="{FF2B5EF4-FFF2-40B4-BE49-F238E27FC236}">
                  <a16:creationId xmlns:a16="http://schemas.microsoft.com/office/drawing/2014/main" id="{C9376554-C814-55B3-4917-C0B7EECE47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4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51" name="Line 39">
              <a:extLst>
                <a:ext uri="{FF2B5EF4-FFF2-40B4-BE49-F238E27FC236}">
                  <a16:creationId xmlns:a16="http://schemas.microsoft.com/office/drawing/2014/main" id="{CA47E076-3D93-6100-1E07-4AA830FF5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58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52" name="Line 40">
              <a:extLst>
                <a:ext uri="{FF2B5EF4-FFF2-40B4-BE49-F238E27FC236}">
                  <a16:creationId xmlns:a16="http://schemas.microsoft.com/office/drawing/2014/main" id="{7F484647-3201-E5BF-7EA7-D76ADC979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6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04553" name="Line 41">
              <a:extLst>
                <a:ext uri="{FF2B5EF4-FFF2-40B4-BE49-F238E27FC236}">
                  <a16:creationId xmlns:a16="http://schemas.microsoft.com/office/drawing/2014/main" id="{AC913F8F-3AE3-FFBE-36E6-05FC6CC05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25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04554" name="Text Box 42">
            <a:extLst>
              <a:ext uri="{FF2B5EF4-FFF2-40B4-BE49-F238E27FC236}">
                <a16:creationId xmlns:a16="http://schemas.microsoft.com/office/drawing/2014/main" id="{DCBF5B4A-0134-A326-094F-6138BBEAAC1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065354" y="3644692"/>
            <a:ext cx="10262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</a:rPr>
              <a:t>Balances</a:t>
            </a:r>
          </a:p>
        </p:txBody>
      </p:sp>
      <p:sp>
        <p:nvSpPr>
          <p:cNvPr id="704555" name="Text Box 43">
            <a:extLst>
              <a:ext uri="{FF2B5EF4-FFF2-40B4-BE49-F238E27FC236}">
                <a16:creationId xmlns:a16="http://schemas.microsoft.com/office/drawing/2014/main" id="{4C08A8DF-E346-478D-1854-247372E3F111}"/>
              </a:ext>
            </a:extLst>
          </p:cNvPr>
          <p:cNvSpPr txBox="1">
            <a:spLocks noChangeArrowheads="1"/>
          </p:cNvSpPr>
          <p:nvPr/>
        </p:nvSpPr>
        <p:spPr bwMode="auto">
          <a:xfrm rot="19008226">
            <a:off x="9753600" y="4648200"/>
            <a:ext cx="566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</a:rPr>
              <a:t>Age</a:t>
            </a:r>
          </a:p>
        </p:txBody>
      </p:sp>
      <p:sp>
        <p:nvSpPr>
          <p:cNvPr id="704556" name="Text Box 44">
            <a:extLst>
              <a:ext uri="{FF2B5EF4-FFF2-40B4-BE49-F238E27FC236}">
                <a16:creationId xmlns:a16="http://schemas.microsoft.com/office/drawing/2014/main" id="{D0C415AF-D421-5AE9-A0E5-D0FD6E15C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334000"/>
            <a:ext cx="17474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</a:rPr>
              <a:t>Payment Amount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EA2FF3-6666-FF35-B541-4BC1EA421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49236"/>
            <a:ext cx="7772400" cy="838200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sz="3600" dirty="0"/>
              <a:t>Multiple Linear Regression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09" name="Rectangle 310308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74" name="Rectangle 2">
            <a:extLst>
              <a:ext uri="{FF2B5EF4-FFF2-40B4-BE49-F238E27FC236}">
                <a16:creationId xmlns:a16="http://schemas.microsoft.com/office/drawing/2014/main" id="{80A5CD57-141D-0A57-87A6-7727EA0DDB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600"/>
              <a:t>Today’s Workshop Roadmap</a:t>
            </a:r>
          </a:p>
        </p:txBody>
      </p:sp>
      <p:sp>
        <p:nvSpPr>
          <p:cNvPr id="310311" name="Rectangle 3103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313" name="Rectangle 3103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0286" name="Picture 14" descr="A road going through a mountain&#10;&#10;AI-generated content may be incorrect.">
            <a:extLst>
              <a:ext uri="{FF2B5EF4-FFF2-40B4-BE49-F238E27FC236}">
                <a16:creationId xmlns:a16="http://schemas.microsoft.com/office/drawing/2014/main" id="{C56FB969-D96A-2B1A-670E-6DF49E43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5" r="12866" b="2"/>
          <a:stretch/>
        </p:blipFill>
        <p:spPr bwMode="auto">
          <a:xfrm>
            <a:off x="576244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15" name="Rectangle 3103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44B5ADA4-6435-B6CA-7438-CBCFB7D6076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1"/>
            <a:endParaRPr lang="en-US" altLang="en-US" sz="1800" dirty="0"/>
          </a:p>
          <a:p>
            <a:pPr marL="457200" lvl="1" indent="0">
              <a:buNone/>
            </a:pPr>
            <a:r>
              <a:rPr lang="en-US" altLang="en-US" sz="1800" dirty="0"/>
              <a:t>Example Case: Uncovering Hidden Opportunity in Data</a:t>
            </a:r>
          </a:p>
          <a:p>
            <a:pPr marL="457200" lvl="1" indent="0">
              <a:buNone/>
            </a:pPr>
            <a:endParaRPr lang="en-US" altLang="en-US" sz="1800" dirty="0"/>
          </a:p>
          <a:p>
            <a:pPr lvl="1"/>
            <a:r>
              <a:rPr lang="en-US" altLang="en-US" sz="1800" dirty="0"/>
              <a:t>Defining the Objective</a:t>
            </a:r>
          </a:p>
          <a:p>
            <a:pPr lvl="1"/>
            <a:r>
              <a:rPr lang="en-US" altLang="en-US" sz="1800" dirty="0"/>
              <a:t>Gathering the Data</a:t>
            </a:r>
          </a:p>
          <a:p>
            <a:pPr lvl="1"/>
            <a:r>
              <a:rPr lang="en-US" altLang="en-US" sz="1800" dirty="0"/>
              <a:t>Preparing the Data</a:t>
            </a:r>
          </a:p>
          <a:p>
            <a:pPr lvl="1"/>
            <a:r>
              <a:rPr lang="en-US" altLang="en-US" sz="1800" dirty="0"/>
              <a:t>Preparing the Variables</a:t>
            </a:r>
          </a:p>
          <a:p>
            <a:pPr lvl="1"/>
            <a:r>
              <a:rPr lang="en-US" altLang="en-US" sz="1800" dirty="0"/>
              <a:t>Building the Model</a:t>
            </a:r>
          </a:p>
          <a:p>
            <a:pPr lvl="1"/>
            <a:r>
              <a:rPr lang="en-US" altLang="en-US" sz="1800" dirty="0"/>
              <a:t>Validating the Model</a:t>
            </a:r>
          </a:p>
          <a:p>
            <a:pPr lvl="1"/>
            <a:r>
              <a:rPr lang="en-US" altLang="en-US" sz="1800" dirty="0"/>
              <a:t>Implementing the Model</a:t>
            </a:r>
          </a:p>
          <a:p>
            <a:pPr lvl="1"/>
            <a:r>
              <a:rPr lang="en-US" altLang="en-US" sz="1800" dirty="0"/>
              <a:t>Maintaining the Model</a:t>
            </a:r>
          </a:p>
          <a:p>
            <a:pPr lvl="1"/>
            <a:endParaRPr lang="en-US" altLang="en-US" sz="1800" dirty="0"/>
          </a:p>
        </p:txBody>
      </p:sp>
      <p:sp>
        <p:nvSpPr>
          <p:cNvPr id="310317" name="Rectangle 3103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8161" name="Rectangle 51816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78BA5FA-B187-BD24-845C-F2C0CF820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/>
              <a:t>Linear Regression</a:t>
            </a:r>
          </a:p>
        </p:txBody>
      </p:sp>
      <p:sp>
        <p:nvSpPr>
          <p:cNvPr id="518148" name="Rectangle 4">
            <a:extLst>
              <a:ext uri="{FF2B5EF4-FFF2-40B4-BE49-F238E27FC236}">
                <a16:creationId xmlns:a16="http://schemas.microsoft.com/office/drawing/2014/main" id="{BD4AC3F4-8D7B-BABD-6A7E-247B70EC7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1" y="2130097"/>
            <a:ext cx="5664200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7663" indent="-347663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22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227013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  <a:cs typeface="+mn-cs"/>
              </a:rPr>
              <a:t>Amount of sale ~ advertising, cost, demographics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  <a:cs typeface="+mn-cs"/>
              </a:rPr>
              <a:t>Charge-off Rupees ~ balance, financial risk profile, demographics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  <a:cs typeface="+mn-cs"/>
              </a:rPr>
              <a:t>Amount of claim ~ age, health risk profile, geography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  <a:cs typeface="+mn-cs"/>
              </a:rPr>
              <a:t>Dollar balance ~ financial risk profile, action to account, market pressure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  <a:cs typeface="+mn-cs"/>
              </a:rPr>
              <a:t>Average profitability ~ financial risk profile, price sensitivity, demographics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en-US" sz="1700" dirty="0">
                <a:latin typeface="+mn-lt"/>
                <a:cs typeface="+mn-cs"/>
              </a:rPr>
              <a:t>Minutes of use – telecommunications, internet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en-US" sz="1700" dirty="0">
              <a:latin typeface="+mn-lt"/>
              <a:cs typeface="+mn-cs"/>
            </a:endParaRPr>
          </a:p>
        </p:txBody>
      </p:sp>
      <p:pic>
        <p:nvPicPr>
          <p:cNvPr id="518150" name="Picture 518149" descr="Zigzag indicator line">
            <a:extLst>
              <a:ext uri="{FF2B5EF4-FFF2-40B4-BE49-F238E27FC236}">
                <a16:creationId xmlns:a16="http://schemas.microsoft.com/office/drawing/2014/main" id="{81320725-2568-AF56-B427-43C4B171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59" r="2340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0DABF778-4111-0E93-0D02-955BAA1F9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1424" y="284629"/>
            <a:ext cx="7772400" cy="914400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Logistic Regression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94B3F1EB-92F8-933E-978E-8C5018CE9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5212" y="5307012"/>
            <a:ext cx="6629400" cy="762000"/>
          </a:xfrm>
          <a:noFill/>
          <a:ln/>
        </p:spPr>
        <p:txBody>
          <a:bodyPr vert="horz" lIns="92075" tIns="46038" rIns="92075" bIns="46038" rtlCol="0">
            <a:normAutofit lnSpcReduction="10000"/>
          </a:bodyPr>
          <a:lstStyle/>
          <a:p>
            <a:r>
              <a:rPr lang="en-US" altLang="en-US" sz="1800" dirty="0"/>
              <a:t>log(p/(1-p)) =</a:t>
            </a:r>
            <a:r>
              <a:rPr lang="en-US" altLang="en-US" sz="2000" dirty="0"/>
              <a:t> </a:t>
            </a:r>
            <a:r>
              <a:rPr lang="en-US" altLang="en-US" sz="1800" dirty="0"/>
              <a:t>B</a:t>
            </a:r>
            <a:r>
              <a:rPr lang="en-US" altLang="en-US" sz="1800" baseline="-25000" dirty="0"/>
              <a:t>0 </a:t>
            </a:r>
            <a:r>
              <a:rPr lang="en-US" altLang="en-US" sz="1800" dirty="0"/>
              <a:t>+ B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X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+ b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X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+…</a:t>
            </a:r>
            <a:r>
              <a:rPr lang="en-US" altLang="en-US" sz="1800" dirty="0" err="1"/>
              <a:t>B</a:t>
            </a:r>
            <a:r>
              <a:rPr lang="en-US" altLang="en-US" sz="1800" baseline="-25000" dirty="0" err="1"/>
              <a:t>n</a:t>
            </a:r>
            <a:r>
              <a:rPr lang="en-US" altLang="en-US" sz="1800" dirty="0" err="1"/>
              <a:t>X</a:t>
            </a:r>
            <a:r>
              <a:rPr lang="en-US" altLang="en-US" sz="1800" baseline="-25000" dirty="0" err="1"/>
              <a:t>n</a:t>
            </a:r>
            <a:r>
              <a:rPr lang="en-US" altLang="en-US" sz="1800" baseline="-25000" dirty="0"/>
              <a:t> </a:t>
            </a:r>
          </a:p>
          <a:p>
            <a:r>
              <a:rPr lang="en-US" altLang="en-US" sz="1800" dirty="0"/>
              <a:t>P = 1/(1+e</a:t>
            </a:r>
            <a:r>
              <a:rPr lang="en-US" altLang="en-US" sz="2000" baseline="30000" dirty="0"/>
              <a:t>-(</a:t>
            </a:r>
            <a:r>
              <a:rPr lang="en-US" altLang="en-US" sz="1800" baseline="30000" dirty="0"/>
              <a:t>B</a:t>
            </a:r>
            <a:r>
              <a:rPr lang="en-US" altLang="en-US" sz="1400" baseline="18000" dirty="0"/>
              <a:t>0</a:t>
            </a:r>
            <a:r>
              <a:rPr lang="en-US" altLang="en-US" sz="1800" baseline="30000" dirty="0"/>
              <a:t> + B</a:t>
            </a:r>
            <a:r>
              <a:rPr lang="en-US" altLang="en-US" sz="1400" baseline="18000" dirty="0"/>
              <a:t>1</a:t>
            </a:r>
            <a:r>
              <a:rPr lang="en-US" altLang="en-US" sz="1800" baseline="30000" dirty="0"/>
              <a:t>X</a:t>
            </a:r>
            <a:r>
              <a:rPr lang="en-US" altLang="en-US" sz="1400" baseline="18000" dirty="0"/>
              <a:t>1</a:t>
            </a:r>
            <a:r>
              <a:rPr lang="en-US" altLang="en-US" sz="1800" baseline="30000" dirty="0"/>
              <a:t>+ b</a:t>
            </a:r>
            <a:r>
              <a:rPr lang="en-US" altLang="en-US" sz="1400" baseline="18000" dirty="0"/>
              <a:t>2</a:t>
            </a:r>
            <a:r>
              <a:rPr lang="en-US" altLang="en-US" sz="1800" baseline="30000" dirty="0"/>
              <a:t>X</a:t>
            </a:r>
            <a:r>
              <a:rPr lang="en-US" altLang="en-US" sz="1400" baseline="18000" dirty="0"/>
              <a:t>2</a:t>
            </a:r>
            <a:r>
              <a:rPr lang="en-US" altLang="en-US" sz="1800" baseline="30000" dirty="0"/>
              <a:t>+…</a:t>
            </a:r>
            <a:r>
              <a:rPr lang="en-US" altLang="en-US" sz="1800" baseline="30000" dirty="0" err="1"/>
              <a:t>B</a:t>
            </a:r>
            <a:r>
              <a:rPr lang="en-US" altLang="en-US" sz="1400" baseline="18000" dirty="0" err="1"/>
              <a:t>n</a:t>
            </a:r>
            <a:r>
              <a:rPr lang="en-US" altLang="en-US" sz="1800" baseline="30000" dirty="0" err="1"/>
              <a:t>X</a:t>
            </a:r>
            <a:r>
              <a:rPr lang="en-US" altLang="en-US" sz="1400" baseline="18000" dirty="0" err="1"/>
              <a:t>n</a:t>
            </a:r>
            <a:r>
              <a:rPr lang="en-US" altLang="en-US" sz="2000" baseline="30000" dirty="0"/>
              <a:t>)</a:t>
            </a:r>
            <a:r>
              <a:rPr lang="en-US" altLang="en-US" sz="2000" dirty="0"/>
              <a:t>)</a:t>
            </a:r>
            <a:endParaRPr lang="en-US" altLang="en-US" sz="1800" dirty="0"/>
          </a:p>
          <a:p>
            <a:pPr algn="ctr"/>
            <a:endParaRPr lang="en-US" altLang="en-US" sz="2000" dirty="0"/>
          </a:p>
        </p:txBody>
      </p:sp>
      <p:sp>
        <p:nvSpPr>
          <p:cNvPr id="318473" name="Rectangle 9">
            <a:extLst>
              <a:ext uri="{FF2B5EF4-FFF2-40B4-BE49-F238E27FC236}">
                <a16:creationId xmlns:a16="http://schemas.microsoft.com/office/drawing/2014/main" id="{7142A801-52D3-5B67-F049-6EBEE499A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06" y="1559765"/>
            <a:ext cx="5339828" cy="341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0050" indent="-2857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0100" indent="-22860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73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145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717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6289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861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433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/>
              <a:t>Predicts probability of event occurring using function of  linear predictors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/>
              <a:t>p = probability of event occurring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/>
              <a:t>p/(1-p) is the odds of an event occurring.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/>
              <a:t>Log of the odds: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/>
              <a:t>     log(p/(1-p)) is linear function of predictors.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/>
              <a:t>	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8F80D1-084C-653C-A4DE-4D1149824230}"/>
              </a:ext>
            </a:extLst>
          </p:cNvPr>
          <p:cNvGrpSpPr/>
          <p:nvPr/>
        </p:nvGrpSpPr>
        <p:grpSpPr>
          <a:xfrm>
            <a:off x="6095999" y="1427628"/>
            <a:ext cx="5325035" cy="4261971"/>
            <a:chOff x="6096000" y="1427629"/>
            <a:chExt cx="4403726" cy="3124200"/>
          </a:xfrm>
        </p:grpSpPr>
        <p:sp>
          <p:nvSpPr>
            <p:cNvPr id="318468" name="Rectangle 4">
              <a:extLst>
                <a:ext uri="{FF2B5EF4-FFF2-40B4-BE49-F238E27FC236}">
                  <a16:creationId xmlns:a16="http://schemas.microsoft.com/office/drawing/2014/main" id="{2E766591-682D-242C-236E-FADFC23CF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656229"/>
              <a:ext cx="3962400" cy="2590800"/>
            </a:xfrm>
            <a:prstGeom prst="rect">
              <a:avLst/>
            </a:prstGeom>
            <a:solidFill>
              <a:srgbClr val="9BBCFF">
                <a:alpha val="23000"/>
              </a:srgbClr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8469" name="Text Box 5">
              <a:extLst>
                <a:ext uri="{FF2B5EF4-FFF2-40B4-BE49-F238E27FC236}">
                  <a16:creationId xmlns:a16="http://schemas.microsoft.com/office/drawing/2014/main" id="{048DDB09-72CC-72C2-8F82-4F8865856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1600" y="3104029"/>
              <a:ext cx="184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318470" name="Rectangle 6">
              <a:extLst>
                <a:ext uri="{FF2B5EF4-FFF2-40B4-BE49-F238E27FC236}">
                  <a16:creationId xmlns:a16="http://schemas.microsoft.com/office/drawing/2014/main" id="{7EE9E940-63DD-D36E-8612-623F9C4F5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1" y="1427629"/>
              <a:ext cx="38782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       *        *     *     *  *   *  * * ** *** * **  * **** **</a:t>
              </a:r>
            </a:p>
          </p:txBody>
        </p:sp>
        <p:sp>
          <p:nvSpPr>
            <p:cNvPr id="318471" name="Text Box 7">
              <a:extLst>
                <a:ext uri="{FF2B5EF4-FFF2-40B4-BE49-F238E27FC236}">
                  <a16:creationId xmlns:a16="http://schemas.microsoft.com/office/drawing/2014/main" id="{30A605B5-938A-9388-C4D1-C4D415DB1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4018430"/>
              <a:ext cx="311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318472" name="Text Box 8">
              <a:extLst>
                <a:ext uri="{FF2B5EF4-FFF2-40B4-BE49-F238E27FC236}">
                  <a16:creationId xmlns:a16="http://schemas.microsoft.com/office/drawing/2014/main" id="{916124E2-73F4-FCF4-53EC-F66C06F54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427630"/>
              <a:ext cx="311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18475" name="Rectangle 11">
              <a:extLst>
                <a:ext uri="{FF2B5EF4-FFF2-40B4-BE49-F238E27FC236}">
                  <a16:creationId xmlns:a16="http://schemas.microsoft.com/office/drawing/2014/main" id="{F7D64235-1251-C34F-4C28-E86036DD1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1" y="4247029"/>
              <a:ext cx="40989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**** ** ** *** *    *    *       *     *                    *          *</a:t>
              </a:r>
            </a:p>
          </p:txBody>
        </p:sp>
        <p:grpSp>
          <p:nvGrpSpPr>
            <p:cNvPr id="318483" name="Group 19">
              <a:extLst>
                <a:ext uri="{FF2B5EF4-FFF2-40B4-BE49-F238E27FC236}">
                  <a16:creationId xmlns:a16="http://schemas.microsoft.com/office/drawing/2014/main" id="{C01D55C5-3E85-A47B-D9CA-A0E49A3E16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7000" y="2081679"/>
              <a:ext cx="3581400" cy="1735138"/>
              <a:chOff x="2976" y="1327"/>
              <a:chExt cx="2255" cy="1093"/>
            </a:xfrm>
          </p:grpSpPr>
          <p:sp>
            <p:nvSpPr>
              <p:cNvPr id="318476" name="Arc 12">
                <a:extLst>
                  <a:ext uri="{FF2B5EF4-FFF2-40B4-BE49-F238E27FC236}">
                    <a16:creationId xmlns:a16="http://schemas.microsoft.com/office/drawing/2014/main" id="{B6FD65ED-F051-F770-B894-79E6860B5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" y="2187"/>
                <a:ext cx="864" cy="233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19724 w 19724"/>
                  <a:gd name="T1" fmla="*/ 8804 h 21571"/>
                  <a:gd name="T2" fmla="*/ 1118 w 19724"/>
                  <a:gd name="T3" fmla="*/ 21571 h 21571"/>
                  <a:gd name="T4" fmla="*/ 0 w 19724"/>
                  <a:gd name="T5" fmla="*/ 0 h 2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24" h="21571" fill="none" extrusionOk="0">
                    <a:moveTo>
                      <a:pt x="19724" y="8804"/>
                    </a:moveTo>
                    <a:cubicBezTo>
                      <a:pt x="16414" y="16218"/>
                      <a:pt x="9226" y="21150"/>
                      <a:pt x="1118" y="21571"/>
                    </a:cubicBezTo>
                  </a:path>
                  <a:path w="19724" h="21571" stroke="0" extrusionOk="0">
                    <a:moveTo>
                      <a:pt x="19724" y="8804"/>
                    </a:moveTo>
                    <a:cubicBezTo>
                      <a:pt x="16414" y="16218"/>
                      <a:pt x="9226" y="21150"/>
                      <a:pt x="1118" y="2157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318477" name="Arc 13">
                <a:extLst>
                  <a:ext uri="{FF2B5EF4-FFF2-40B4-BE49-F238E27FC236}">
                    <a16:creationId xmlns:a16="http://schemas.microsoft.com/office/drawing/2014/main" id="{8561C394-6A62-21ED-DD85-EACBF9541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1327"/>
                <a:ext cx="815" cy="233"/>
              </a:xfrm>
              <a:custGeom>
                <a:avLst/>
                <a:gdLst>
                  <a:gd name="G0" fmla="+- 19451 0 0"/>
                  <a:gd name="G1" fmla="+- 21600 0 0"/>
                  <a:gd name="G2" fmla="+- 21600 0 0"/>
                  <a:gd name="T0" fmla="*/ 0 w 21171"/>
                  <a:gd name="T1" fmla="*/ 12207 h 21600"/>
                  <a:gd name="T2" fmla="*/ 21171 w 21171"/>
                  <a:gd name="T3" fmla="*/ 69 h 21600"/>
                  <a:gd name="T4" fmla="*/ 19451 w 21171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171" h="21600" fill="none" extrusionOk="0">
                    <a:moveTo>
                      <a:pt x="0" y="12207"/>
                    </a:moveTo>
                    <a:cubicBezTo>
                      <a:pt x="3604" y="4743"/>
                      <a:pt x="11162" y="0"/>
                      <a:pt x="19451" y="0"/>
                    </a:cubicBezTo>
                    <a:cubicBezTo>
                      <a:pt x="20025" y="0"/>
                      <a:pt x="20598" y="22"/>
                      <a:pt x="21171" y="68"/>
                    </a:cubicBezTo>
                  </a:path>
                  <a:path w="21171" h="21600" stroke="0" extrusionOk="0">
                    <a:moveTo>
                      <a:pt x="0" y="12207"/>
                    </a:moveTo>
                    <a:cubicBezTo>
                      <a:pt x="3604" y="4743"/>
                      <a:pt x="11162" y="0"/>
                      <a:pt x="19451" y="0"/>
                    </a:cubicBezTo>
                    <a:cubicBezTo>
                      <a:pt x="20025" y="0"/>
                      <a:pt x="20598" y="22"/>
                      <a:pt x="21171" y="68"/>
                    </a:cubicBezTo>
                    <a:lnTo>
                      <a:pt x="19451" y="21600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318478" name="Line 14">
                <a:extLst>
                  <a:ext uri="{FF2B5EF4-FFF2-40B4-BE49-F238E27FC236}">
                    <a16:creationId xmlns:a16="http://schemas.microsoft.com/office/drawing/2014/main" id="{3C67B984-9C21-2C55-30A3-39BD23448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40" y="1488"/>
                <a:ext cx="576" cy="76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IN"/>
              </a:p>
            </p:txBody>
          </p:sp>
        </p:grpSp>
        <p:sp>
          <p:nvSpPr>
            <p:cNvPr id="318480" name="Rectangle 16">
              <a:extLst>
                <a:ext uri="{FF2B5EF4-FFF2-40B4-BE49-F238E27FC236}">
                  <a16:creationId xmlns:a16="http://schemas.microsoft.com/office/drawing/2014/main" id="{BEC0DCEA-3ECA-DAAB-E0CD-47FF645AE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1961030"/>
              <a:ext cx="342900" cy="2047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600" i="1">
                  <a:latin typeface="Arial" panose="020B0604020202020204" pitchFamily="34" charset="0"/>
                </a:rPr>
                <a:t>R</a:t>
              </a:r>
            </a:p>
            <a:p>
              <a:pPr eaLnBrk="1" hangingPunct="1"/>
              <a:r>
                <a:rPr lang="en-US" altLang="en-US" sz="1600" i="1">
                  <a:latin typeface="Arial" panose="020B0604020202020204" pitchFamily="34" charset="0"/>
                </a:rPr>
                <a:t>E</a:t>
              </a:r>
            </a:p>
            <a:p>
              <a:pPr eaLnBrk="1" hangingPunct="1"/>
              <a:r>
                <a:rPr lang="en-US" altLang="en-US" sz="1600" i="1">
                  <a:latin typeface="Arial" panose="020B0604020202020204" pitchFamily="34" charset="0"/>
                </a:rPr>
                <a:t>S</a:t>
              </a:r>
            </a:p>
            <a:p>
              <a:pPr eaLnBrk="1" hangingPunct="1"/>
              <a:r>
                <a:rPr lang="en-US" altLang="en-US" sz="1600" i="1">
                  <a:latin typeface="Arial" panose="020B0604020202020204" pitchFamily="34" charset="0"/>
                </a:rPr>
                <a:t>P</a:t>
              </a:r>
            </a:p>
            <a:p>
              <a:pPr eaLnBrk="1" hangingPunct="1"/>
              <a:r>
                <a:rPr lang="en-US" altLang="en-US" sz="1600" i="1">
                  <a:latin typeface="Arial" panose="020B0604020202020204" pitchFamily="34" charset="0"/>
                </a:rPr>
                <a:t>O</a:t>
              </a:r>
            </a:p>
            <a:p>
              <a:pPr eaLnBrk="1" hangingPunct="1"/>
              <a:r>
                <a:rPr lang="en-US" altLang="en-US" sz="1600" i="1">
                  <a:latin typeface="Arial" panose="020B0604020202020204" pitchFamily="34" charset="0"/>
                </a:rPr>
                <a:t>N</a:t>
              </a:r>
            </a:p>
            <a:p>
              <a:pPr eaLnBrk="1" hangingPunct="1"/>
              <a:r>
                <a:rPr lang="en-US" altLang="en-US" sz="1600" i="1">
                  <a:latin typeface="Arial" panose="020B0604020202020204" pitchFamily="34" charset="0"/>
                </a:rPr>
                <a:t>S</a:t>
              </a:r>
            </a:p>
            <a:p>
              <a:pPr eaLnBrk="1" hangingPunct="1"/>
              <a:r>
                <a:rPr lang="en-US" altLang="en-US" sz="1600" i="1">
                  <a:latin typeface="Arial" panose="020B0604020202020204" pitchFamily="34" charset="0"/>
                </a:rPr>
                <a:t>E</a:t>
              </a:r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>
            <a:extLst>
              <a:ext uri="{FF2B5EF4-FFF2-40B4-BE49-F238E27FC236}">
                <a16:creationId xmlns:a16="http://schemas.microsoft.com/office/drawing/2014/main" id="{CAD30F2B-1222-1E51-5CA7-5F606B53D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3965" y="333188"/>
            <a:ext cx="7772400" cy="990600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Logistic Regression</a:t>
            </a:r>
          </a:p>
        </p:txBody>
      </p:sp>
      <p:sp>
        <p:nvSpPr>
          <p:cNvPr id="520195" name="Rectangle 3">
            <a:extLst>
              <a:ext uri="{FF2B5EF4-FFF2-40B4-BE49-F238E27FC236}">
                <a16:creationId xmlns:a16="http://schemas.microsoft.com/office/drawing/2014/main" id="{BCBAC2A7-B32B-921E-148F-6168498A4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315200" cy="41148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endParaRPr lang="en-US" altLang="en-US" sz="2000"/>
          </a:p>
          <a:p>
            <a:endParaRPr lang="en-US" altLang="en-US"/>
          </a:p>
          <a:p>
            <a:endParaRPr lang="en-US" altLang="en-US" sz="2000"/>
          </a:p>
        </p:txBody>
      </p:sp>
      <p:sp>
        <p:nvSpPr>
          <p:cNvPr id="520196" name="Rectangle 4">
            <a:extLst>
              <a:ext uri="{FF2B5EF4-FFF2-40B4-BE49-F238E27FC236}">
                <a16:creationId xmlns:a16="http://schemas.microsoft.com/office/drawing/2014/main" id="{F075428D-D2A2-4320-91E1-41C15B87F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65" y="1752600"/>
            <a:ext cx="8077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7663" indent="-347663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22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227013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dirty="0"/>
              <a:t>Response to loan offer ~ financial risk profile, demographics</a:t>
            </a:r>
          </a:p>
          <a:p>
            <a:pPr lvl="1" eaLnBrk="1" hangingPunct="1"/>
            <a:r>
              <a:rPr lang="en-US" altLang="en-US" dirty="0"/>
              <a:t>Response to insurance offer ~ health risk profile, demographics</a:t>
            </a:r>
          </a:p>
          <a:p>
            <a:pPr lvl="1" eaLnBrk="1" hangingPunct="1"/>
            <a:r>
              <a:rPr lang="en-US" altLang="en-US" dirty="0"/>
              <a:t>Response ~ financial risk profile, demographics, market pressure</a:t>
            </a:r>
          </a:p>
          <a:p>
            <a:pPr lvl="1" eaLnBrk="1" hangingPunct="1"/>
            <a:r>
              <a:rPr lang="en-US" altLang="en-US" dirty="0"/>
              <a:t>Charge-off ~ balance, financial risk profile, demographics</a:t>
            </a:r>
          </a:p>
          <a:p>
            <a:pPr lvl="1" eaLnBrk="1" hangingPunct="1"/>
            <a:r>
              <a:rPr lang="en-US" altLang="en-US" dirty="0"/>
              <a:t>Claim ~ health risk profile, demographics</a:t>
            </a:r>
          </a:p>
          <a:p>
            <a:pPr lvl="1" eaLnBrk="1" hangingPunct="1"/>
            <a:r>
              <a:rPr lang="en-US" altLang="en-US" dirty="0"/>
              <a:t>Fraud ~ financial risk profile, account activity</a:t>
            </a:r>
          </a:p>
          <a:p>
            <a:pPr lvl="1" eaLnBrk="1" hangingPunct="1"/>
            <a:r>
              <a:rPr lang="en-US" altLang="en-US" dirty="0"/>
              <a:t>Account closure ~ account activity, market pressure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>
            <a:extLst>
              <a:ext uri="{FF2B5EF4-FFF2-40B4-BE49-F238E27FC236}">
                <a16:creationId xmlns:a16="http://schemas.microsoft.com/office/drawing/2014/main" id="{38BC9E19-3E03-01C6-31BC-0E028CCD5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981200"/>
            <a:ext cx="2514600" cy="685800"/>
          </a:xfrm>
          <a:prstGeom prst="rect">
            <a:avLst/>
          </a:prstGeom>
          <a:solidFill>
            <a:srgbClr val="9BBCF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Arial" panose="020B0604020202020204" pitchFamily="34" charset="0"/>
              </a:rPr>
              <a:t>Mailed 10,000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Resp Rate 2.6%</a:t>
            </a:r>
          </a:p>
        </p:txBody>
      </p:sp>
      <p:sp>
        <p:nvSpPr>
          <p:cNvPr id="563203" name="Rectangle 3">
            <a:extLst>
              <a:ext uri="{FF2B5EF4-FFF2-40B4-BE49-F238E27FC236}">
                <a16:creationId xmlns:a16="http://schemas.microsoft.com/office/drawing/2014/main" id="{9094C763-F989-ECD4-E57E-135711ED0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048000"/>
            <a:ext cx="2209800" cy="685800"/>
          </a:xfrm>
          <a:prstGeom prst="rect">
            <a:avLst/>
          </a:prstGeom>
          <a:solidFill>
            <a:srgbClr val="9BBCF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Arial" panose="020B0604020202020204" pitchFamily="34" charset="0"/>
              </a:rPr>
              <a:t>Male  4,677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Resp Rate 3.2%</a:t>
            </a:r>
          </a:p>
        </p:txBody>
      </p:sp>
      <p:sp>
        <p:nvSpPr>
          <p:cNvPr id="563204" name="Rectangle 4">
            <a:extLst>
              <a:ext uri="{FF2B5EF4-FFF2-40B4-BE49-F238E27FC236}">
                <a16:creationId xmlns:a16="http://schemas.microsoft.com/office/drawing/2014/main" id="{A57EEADE-0C9B-61F8-397C-8C114AC0D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124200"/>
            <a:ext cx="2362200" cy="685800"/>
          </a:xfrm>
          <a:prstGeom prst="rect">
            <a:avLst/>
          </a:prstGeom>
          <a:solidFill>
            <a:srgbClr val="9BBCF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Arial" panose="020B0604020202020204" pitchFamily="34" charset="0"/>
              </a:rPr>
              <a:t>Female  5,323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Resp Rate 2.1%</a:t>
            </a:r>
          </a:p>
        </p:txBody>
      </p:sp>
      <p:sp>
        <p:nvSpPr>
          <p:cNvPr id="563205" name="Rectangle 5">
            <a:extLst>
              <a:ext uri="{FF2B5EF4-FFF2-40B4-BE49-F238E27FC236}">
                <a16:creationId xmlns:a16="http://schemas.microsoft.com/office/drawing/2014/main" id="{6F893D38-3425-79C8-1760-980ACC0EC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19600"/>
            <a:ext cx="1981200" cy="685800"/>
          </a:xfrm>
          <a:prstGeom prst="rect">
            <a:avLst/>
          </a:prstGeom>
          <a:solidFill>
            <a:srgbClr val="9BBCF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dirty="0">
                <a:latin typeface="Arial" panose="020B0604020202020204" pitchFamily="34" charset="0"/>
              </a:rPr>
              <a:t>&lt;30K  1,290</a:t>
            </a:r>
          </a:p>
          <a:p>
            <a:pPr algn="ctr"/>
            <a:r>
              <a:rPr lang="en-US" altLang="en-US" sz="2000" dirty="0">
                <a:latin typeface="Arial" panose="020B0604020202020204" pitchFamily="34" charset="0"/>
              </a:rPr>
              <a:t>Resp Rate 1.7%</a:t>
            </a:r>
          </a:p>
        </p:txBody>
      </p:sp>
      <p:sp>
        <p:nvSpPr>
          <p:cNvPr id="563206" name="Rectangle 6">
            <a:extLst>
              <a:ext uri="{FF2B5EF4-FFF2-40B4-BE49-F238E27FC236}">
                <a16:creationId xmlns:a16="http://schemas.microsoft.com/office/drawing/2014/main" id="{0C2EAB4A-CB7C-E971-C4F1-68D49ACD1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410200"/>
            <a:ext cx="2209800" cy="685800"/>
          </a:xfrm>
          <a:prstGeom prst="rect">
            <a:avLst/>
          </a:prstGeom>
          <a:solidFill>
            <a:srgbClr val="9BBCF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dirty="0">
                <a:latin typeface="Arial" panose="020B0604020202020204" pitchFamily="34" charset="0"/>
              </a:rPr>
              <a:t>30K-45K  2,106</a:t>
            </a:r>
          </a:p>
          <a:p>
            <a:pPr algn="ctr"/>
            <a:r>
              <a:rPr lang="en-US" altLang="en-US" sz="2000" dirty="0">
                <a:latin typeface="Arial" panose="020B0604020202020204" pitchFamily="34" charset="0"/>
              </a:rPr>
              <a:t>Resp Rate 3.6%</a:t>
            </a:r>
          </a:p>
        </p:txBody>
      </p:sp>
      <p:sp>
        <p:nvSpPr>
          <p:cNvPr id="563207" name="Rectangle 7">
            <a:extLst>
              <a:ext uri="{FF2B5EF4-FFF2-40B4-BE49-F238E27FC236}">
                <a16:creationId xmlns:a16="http://schemas.microsoft.com/office/drawing/2014/main" id="{64C414CB-5184-297D-1C1B-739C2D6C5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343400"/>
            <a:ext cx="2133600" cy="685800"/>
          </a:xfrm>
          <a:prstGeom prst="rect">
            <a:avLst/>
          </a:prstGeom>
          <a:solidFill>
            <a:srgbClr val="9BBCF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dirty="0">
                <a:latin typeface="Arial" panose="020B0604020202020204" pitchFamily="34" charset="0"/>
              </a:rPr>
              <a:t>&gt;45K  1,281</a:t>
            </a:r>
          </a:p>
          <a:p>
            <a:pPr algn="ctr"/>
            <a:r>
              <a:rPr lang="en-US" altLang="en-US" sz="2000" dirty="0">
                <a:latin typeface="Arial" panose="020B0604020202020204" pitchFamily="34" charset="0"/>
              </a:rPr>
              <a:t>Resp Rate 4.1%</a:t>
            </a:r>
          </a:p>
        </p:txBody>
      </p:sp>
      <p:sp>
        <p:nvSpPr>
          <p:cNvPr id="563208" name="Rectangle 8">
            <a:extLst>
              <a:ext uri="{FF2B5EF4-FFF2-40B4-BE49-F238E27FC236}">
                <a16:creationId xmlns:a16="http://schemas.microsoft.com/office/drawing/2014/main" id="{1CD86AF3-1AA3-9DBE-879E-654E5C790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410200"/>
            <a:ext cx="2209800" cy="685800"/>
          </a:xfrm>
          <a:prstGeom prst="rect">
            <a:avLst/>
          </a:prstGeom>
          <a:solidFill>
            <a:srgbClr val="9BBCF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Arial" panose="020B0604020202020204" pitchFamily="34" charset="0"/>
              </a:rPr>
              <a:t>Age &lt; 40  3,112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Resp Rate 0.7%</a:t>
            </a:r>
          </a:p>
        </p:txBody>
      </p:sp>
      <p:sp>
        <p:nvSpPr>
          <p:cNvPr id="563209" name="Rectangle 9">
            <a:extLst>
              <a:ext uri="{FF2B5EF4-FFF2-40B4-BE49-F238E27FC236}">
                <a16:creationId xmlns:a16="http://schemas.microsoft.com/office/drawing/2014/main" id="{5FD7D76D-107D-3357-6003-856D3FD7D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4267200"/>
            <a:ext cx="2133600" cy="685800"/>
          </a:xfrm>
          <a:prstGeom prst="rect">
            <a:avLst/>
          </a:prstGeom>
          <a:solidFill>
            <a:srgbClr val="9BBCFF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Arial" panose="020B0604020202020204" pitchFamily="34" charset="0"/>
              </a:rPr>
              <a:t>Age =&gt; 40  2,211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Resp Rate 4.3%</a:t>
            </a:r>
          </a:p>
        </p:txBody>
      </p:sp>
      <p:cxnSp>
        <p:nvCxnSpPr>
          <p:cNvPr id="563210" name="AutoShape 10">
            <a:extLst>
              <a:ext uri="{FF2B5EF4-FFF2-40B4-BE49-F238E27FC236}">
                <a16:creationId xmlns:a16="http://schemas.microsoft.com/office/drawing/2014/main" id="{76984F94-B9FA-0B47-B1F5-EF8F41228AA3}"/>
              </a:ext>
            </a:extLst>
          </p:cNvPr>
          <p:cNvCxnSpPr>
            <a:cxnSpLocks noChangeShapeType="1"/>
            <a:stCxn id="563202" idx="2"/>
            <a:endCxn id="563203" idx="0"/>
          </p:cNvCxnSpPr>
          <p:nvPr/>
        </p:nvCxnSpPr>
        <p:spPr bwMode="auto">
          <a:xfrm flipH="1">
            <a:off x="3771900" y="2681289"/>
            <a:ext cx="2514600" cy="352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211" name="AutoShape 11">
            <a:extLst>
              <a:ext uri="{FF2B5EF4-FFF2-40B4-BE49-F238E27FC236}">
                <a16:creationId xmlns:a16="http://schemas.microsoft.com/office/drawing/2014/main" id="{C1916E49-417A-45BA-7D95-B9DB2EFA101D}"/>
              </a:ext>
            </a:extLst>
          </p:cNvPr>
          <p:cNvCxnSpPr>
            <a:cxnSpLocks noChangeShapeType="1"/>
            <a:stCxn id="563203" idx="2"/>
            <a:endCxn id="563205" idx="0"/>
          </p:cNvCxnSpPr>
          <p:nvPr/>
        </p:nvCxnSpPr>
        <p:spPr bwMode="auto">
          <a:xfrm flipH="1">
            <a:off x="3124200" y="3748089"/>
            <a:ext cx="647700" cy="6572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212" name="AutoShape 12">
            <a:extLst>
              <a:ext uri="{FF2B5EF4-FFF2-40B4-BE49-F238E27FC236}">
                <a16:creationId xmlns:a16="http://schemas.microsoft.com/office/drawing/2014/main" id="{4015A5F8-547D-957F-3F09-7A516E469292}"/>
              </a:ext>
            </a:extLst>
          </p:cNvPr>
          <p:cNvCxnSpPr>
            <a:cxnSpLocks noChangeShapeType="1"/>
            <a:stCxn id="563203" idx="2"/>
            <a:endCxn id="563206" idx="0"/>
          </p:cNvCxnSpPr>
          <p:nvPr/>
        </p:nvCxnSpPr>
        <p:spPr bwMode="auto">
          <a:xfrm>
            <a:off x="3771900" y="3748089"/>
            <a:ext cx="1143000" cy="164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213" name="AutoShape 13">
            <a:extLst>
              <a:ext uri="{FF2B5EF4-FFF2-40B4-BE49-F238E27FC236}">
                <a16:creationId xmlns:a16="http://schemas.microsoft.com/office/drawing/2014/main" id="{3969EA7F-744B-56B6-761E-A1598A33C87D}"/>
              </a:ext>
            </a:extLst>
          </p:cNvPr>
          <p:cNvCxnSpPr>
            <a:cxnSpLocks noChangeShapeType="1"/>
            <a:stCxn id="563203" idx="2"/>
            <a:endCxn id="563207" idx="0"/>
          </p:cNvCxnSpPr>
          <p:nvPr/>
        </p:nvCxnSpPr>
        <p:spPr bwMode="auto">
          <a:xfrm>
            <a:off x="3771900" y="3748089"/>
            <a:ext cx="2247900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214" name="AutoShape 14">
            <a:extLst>
              <a:ext uri="{FF2B5EF4-FFF2-40B4-BE49-F238E27FC236}">
                <a16:creationId xmlns:a16="http://schemas.microsoft.com/office/drawing/2014/main" id="{442F049E-A8C3-5814-1EED-2AE9E169B0A5}"/>
              </a:ext>
            </a:extLst>
          </p:cNvPr>
          <p:cNvCxnSpPr>
            <a:cxnSpLocks noChangeShapeType="1"/>
            <a:stCxn id="563202" idx="2"/>
            <a:endCxn id="563204" idx="0"/>
          </p:cNvCxnSpPr>
          <p:nvPr/>
        </p:nvCxnSpPr>
        <p:spPr bwMode="auto">
          <a:xfrm>
            <a:off x="6286500" y="2681289"/>
            <a:ext cx="2133600" cy="428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215" name="AutoShape 15">
            <a:extLst>
              <a:ext uri="{FF2B5EF4-FFF2-40B4-BE49-F238E27FC236}">
                <a16:creationId xmlns:a16="http://schemas.microsoft.com/office/drawing/2014/main" id="{719FE581-A71F-DE2D-742F-B07DD41CD3F5}"/>
              </a:ext>
            </a:extLst>
          </p:cNvPr>
          <p:cNvCxnSpPr>
            <a:cxnSpLocks noChangeShapeType="1"/>
            <a:stCxn id="563204" idx="2"/>
            <a:endCxn id="563208" idx="0"/>
          </p:cNvCxnSpPr>
          <p:nvPr/>
        </p:nvCxnSpPr>
        <p:spPr bwMode="auto">
          <a:xfrm flipH="1">
            <a:off x="8039100" y="3824289"/>
            <a:ext cx="381000" cy="1571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216" name="AutoShape 16">
            <a:extLst>
              <a:ext uri="{FF2B5EF4-FFF2-40B4-BE49-F238E27FC236}">
                <a16:creationId xmlns:a16="http://schemas.microsoft.com/office/drawing/2014/main" id="{E7988B94-EAFC-7289-73A8-5DC08A400A68}"/>
              </a:ext>
            </a:extLst>
          </p:cNvPr>
          <p:cNvCxnSpPr>
            <a:cxnSpLocks noChangeShapeType="1"/>
            <a:stCxn id="563204" idx="2"/>
            <a:endCxn id="563209" idx="0"/>
          </p:cNvCxnSpPr>
          <p:nvPr/>
        </p:nvCxnSpPr>
        <p:spPr bwMode="auto">
          <a:xfrm>
            <a:off x="8420100" y="3824289"/>
            <a:ext cx="1028700" cy="428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217" name="Rectangle 17">
            <a:extLst>
              <a:ext uri="{FF2B5EF4-FFF2-40B4-BE49-F238E27FC236}">
                <a16:creationId xmlns:a16="http://schemas.microsoft.com/office/drawing/2014/main" id="{E7BB7C82-510F-B0BB-FEE4-C23F113EDA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87339"/>
            <a:ext cx="7391400" cy="1143000"/>
          </a:xfrm>
        </p:spPr>
        <p:txBody>
          <a:bodyPr/>
          <a:lstStyle/>
          <a:p>
            <a:r>
              <a:rPr lang="en-US" altLang="en-US" dirty="0"/>
              <a:t>Classification Trees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4" name="Rectangle 372743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72738" name="Rectangle 2">
            <a:extLst>
              <a:ext uri="{FF2B5EF4-FFF2-40B4-BE49-F238E27FC236}">
                <a16:creationId xmlns:a16="http://schemas.microsoft.com/office/drawing/2014/main" id="{8DCD382C-301D-8AFD-4685-3E120BDBEE2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altLang="en-US" sz="8000">
                <a:solidFill>
                  <a:srgbClr val="FFFFFF"/>
                </a:solidFill>
              </a:rPr>
              <a:t>Gathering the Data</a:t>
            </a:r>
          </a:p>
        </p:txBody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id="{3BFEE9C1-6449-49EF-68AB-AFD090FCF8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US" altLang="en-US" sz="2000">
                <a:solidFill>
                  <a:srgbClr val="FFFFFF"/>
                </a:solidFill>
              </a:rPr>
              <a:t>Creating A Modeling Dataset</a:t>
            </a:r>
          </a:p>
          <a:p>
            <a:pPr algn="l"/>
            <a:endParaRPr lang="en-US" altLang="en-US" sz="2000">
              <a:solidFill>
                <a:srgbClr val="FFFFFF"/>
              </a:solidFill>
            </a:endParaRPr>
          </a:p>
        </p:txBody>
      </p:sp>
      <p:sp>
        <p:nvSpPr>
          <p:cNvPr id="37274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274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275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72752" name="Straight Connector 37275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75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275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275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7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8" grpId="0"/>
      <p:bldP spid="37273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>
            <a:extLst>
              <a:ext uri="{FF2B5EF4-FFF2-40B4-BE49-F238E27FC236}">
                <a16:creationId xmlns:a16="http://schemas.microsoft.com/office/drawing/2014/main" id="{E2830E80-0139-ECE8-F528-DCB6FDE6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685800"/>
            <a:ext cx="5745163" cy="2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187" name="Rectangle 3">
            <a:extLst>
              <a:ext uri="{FF2B5EF4-FFF2-40B4-BE49-F238E27FC236}">
                <a16:creationId xmlns:a16="http://schemas.microsoft.com/office/drawing/2014/main" id="{663F852D-9056-35D7-4799-D182D0C68A8C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2362200" y="762000"/>
            <a:ext cx="7848600" cy="762000"/>
          </a:xfrm>
        </p:spPr>
        <p:txBody>
          <a:bodyPr/>
          <a:lstStyle/>
          <a:p>
            <a:pPr algn="ctr"/>
            <a:r>
              <a:rPr lang="en-US" altLang="en-US" sz="2800" b="1">
                <a:effectLst>
                  <a:outerShdw blurRad="38100" dist="38100" dir="2700000" algn="tl">
                    <a:srgbClr val="FFFFFF"/>
                  </a:outerShdw>
                </a:effectLst>
              </a:rPr>
              <a:t>Data Deluge</a:t>
            </a:r>
          </a:p>
        </p:txBody>
      </p:sp>
      <p:pic>
        <p:nvPicPr>
          <p:cNvPr id="221188" name="Picture 4">
            <a:extLst>
              <a:ext uri="{FF2B5EF4-FFF2-40B4-BE49-F238E27FC236}">
                <a16:creationId xmlns:a16="http://schemas.microsoft.com/office/drawing/2014/main" id="{97C68C0C-4288-0C56-C68A-E571EDF979D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93164" y="4991100"/>
            <a:ext cx="1565275" cy="1866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1189" name="Picture 5">
            <a:extLst>
              <a:ext uri="{FF2B5EF4-FFF2-40B4-BE49-F238E27FC236}">
                <a16:creationId xmlns:a16="http://schemas.microsoft.com/office/drawing/2014/main" id="{BB1E258B-7C51-9BD1-A9DC-868C1551951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1" y="4495801"/>
            <a:ext cx="1046163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1190" name="Picture 6">
            <a:extLst>
              <a:ext uri="{FF2B5EF4-FFF2-40B4-BE49-F238E27FC236}">
                <a16:creationId xmlns:a16="http://schemas.microsoft.com/office/drawing/2014/main" id="{ADD8F8D2-5CEF-63C3-6E88-A7C9C3ED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4838700"/>
            <a:ext cx="1036637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91" name="Picture 7">
            <a:extLst>
              <a:ext uri="{FF2B5EF4-FFF2-40B4-BE49-F238E27FC236}">
                <a16:creationId xmlns:a16="http://schemas.microsoft.com/office/drawing/2014/main" id="{B5DE2721-8462-42D2-006B-558CEE7A4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352801"/>
            <a:ext cx="1617663" cy="131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92" name="Picture 8">
            <a:extLst>
              <a:ext uri="{FF2B5EF4-FFF2-40B4-BE49-F238E27FC236}">
                <a16:creationId xmlns:a16="http://schemas.microsoft.com/office/drawing/2014/main" id="{9F0BCBD1-D1D4-D770-D47A-7CAB947C2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124200"/>
            <a:ext cx="1062038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93" name="Picture 9">
            <a:extLst>
              <a:ext uri="{FF2B5EF4-FFF2-40B4-BE49-F238E27FC236}">
                <a16:creationId xmlns:a16="http://schemas.microsoft.com/office/drawing/2014/main" id="{9A5B3256-E985-7E35-6C97-4006EE5C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209801"/>
            <a:ext cx="1662113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94" name="Picture 10">
            <a:extLst>
              <a:ext uri="{FF2B5EF4-FFF2-40B4-BE49-F238E27FC236}">
                <a16:creationId xmlns:a16="http://schemas.microsoft.com/office/drawing/2014/main" id="{23258B0F-97CC-889B-EFB6-E66942AE9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91001"/>
            <a:ext cx="2120900" cy="20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95" name="Picture 11">
            <a:extLst>
              <a:ext uri="{FF2B5EF4-FFF2-40B4-BE49-F238E27FC236}">
                <a16:creationId xmlns:a16="http://schemas.microsoft.com/office/drawing/2014/main" id="{7954B04D-F80D-D1D6-A76E-9EF088B1B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1"/>
            <a:ext cx="16827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1196" name="Group 12">
            <a:extLst>
              <a:ext uri="{FF2B5EF4-FFF2-40B4-BE49-F238E27FC236}">
                <a16:creationId xmlns:a16="http://schemas.microsoft.com/office/drawing/2014/main" id="{88291E52-14D2-12C9-CAF6-55B58EAF4988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3124200"/>
            <a:ext cx="1035050" cy="838200"/>
            <a:chOff x="2699" y="2037"/>
            <a:chExt cx="748" cy="604"/>
          </a:xfrm>
        </p:grpSpPr>
        <p:pic>
          <p:nvPicPr>
            <p:cNvPr id="221197" name="Picture 13">
              <a:extLst>
                <a:ext uri="{FF2B5EF4-FFF2-40B4-BE49-F238E27FC236}">
                  <a16:creationId xmlns:a16="http://schemas.microsoft.com/office/drawing/2014/main" id="{0FD44A01-E4EA-A275-B41D-758C49A9B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9196"/>
            <a:stretch>
              <a:fillRect/>
            </a:stretch>
          </p:blipFill>
          <p:spPr bwMode="auto">
            <a:xfrm>
              <a:off x="2699" y="2037"/>
              <a:ext cx="748" cy="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1198" name="Line 14">
              <a:extLst>
                <a:ext uri="{FF2B5EF4-FFF2-40B4-BE49-F238E27FC236}">
                  <a16:creationId xmlns:a16="http://schemas.microsoft.com/office/drawing/2014/main" id="{8B110D0D-BE06-BB48-35BF-771C10267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5" y="2079"/>
              <a:ext cx="0" cy="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221199" name="Picture 15">
            <a:extLst>
              <a:ext uri="{FF2B5EF4-FFF2-40B4-BE49-F238E27FC236}">
                <a16:creationId xmlns:a16="http://schemas.microsoft.com/office/drawing/2014/main" id="{6F0B13CE-20AF-64D5-6385-E86AFFF1E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4" y="3871913"/>
            <a:ext cx="1182687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>
            <a:extLst>
              <a:ext uri="{FF2B5EF4-FFF2-40B4-BE49-F238E27FC236}">
                <a16:creationId xmlns:a16="http://schemas.microsoft.com/office/drawing/2014/main" id="{CAD4D584-940D-BBEF-0891-AEA9E1DF5B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120652"/>
            <a:ext cx="7391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General Timeline for Model Data</a:t>
            </a:r>
          </a:p>
        </p:txBody>
      </p:sp>
      <p:grpSp>
        <p:nvGrpSpPr>
          <p:cNvPr id="729091" name="Group 3">
            <a:extLst>
              <a:ext uri="{FF2B5EF4-FFF2-40B4-BE49-F238E27FC236}">
                <a16:creationId xmlns:a16="http://schemas.microsoft.com/office/drawing/2014/main" id="{ACA16590-A64C-60C8-3ACD-33F370354BEF}"/>
              </a:ext>
            </a:extLst>
          </p:cNvPr>
          <p:cNvGrpSpPr>
            <a:grpSpLocks/>
          </p:cNvGrpSpPr>
          <p:nvPr/>
        </p:nvGrpSpPr>
        <p:grpSpPr bwMode="auto">
          <a:xfrm>
            <a:off x="2193365" y="2306918"/>
            <a:ext cx="7302500" cy="317500"/>
            <a:chOff x="560" y="1336"/>
            <a:chExt cx="4600" cy="200"/>
          </a:xfrm>
        </p:grpSpPr>
        <p:sp>
          <p:nvSpPr>
            <p:cNvPr id="729092" name="Line 4">
              <a:extLst>
                <a:ext uri="{FF2B5EF4-FFF2-40B4-BE49-F238E27FC236}">
                  <a16:creationId xmlns:a16="http://schemas.microsoft.com/office/drawing/2014/main" id="{034EFCD7-77B6-1E2E-1994-F70C95159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" y="1432"/>
              <a:ext cx="4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9093" name="Line 5">
              <a:extLst>
                <a:ext uri="{FF2B5EF4-FFF2-40B4-BE49-F238E27FC236}">
                  <a16:creationId xmlns:a16="http://schemas.microsoft.com/office/drawing/2014/main" id="{346E722D-4BD1-2268-5018-261A68B4B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" y="1336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9094" name="Line 6">
              <a:extLst>
                <a:ext uri="{FF2B5EF4-FFF2-40B4-BE49-F238E27FC236}">
                  <a16:creationId xmlns:a16="http://schemas.microsoft.com/office/drawing/2014/main" id="{E0EC97AB-DE41-6721-8540-44CC2395A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4" y="1360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9095" name="Line 7">
              <a:extLst>
                <a:ext uri="{FF2B5EF4-FFF2-40B4-BE49-F238E27FC236}">
                  <a16:creationId xmlns:a16="http://schemas.microsoft.com/office/drawing/2014/main" id="{068095FC-35F9-3B39-CD4E-3EB82F957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4" y="1360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9096" name="Line 8">
              <a:extLst>
                <a:ext uri="{FF2B5EF4-FFF2-40B4-BE49-F238E27FC236}">
                  <a16:creationId xmlns:a16="http://schemas.microsoft.com/office/drawing/2014/main" id="{2766524F-FAFC-7E3A-E3A0-A111BF320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1336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9097" name="Line 9">
              <a:extLst>
                <a:ext uri="{FF2B5EF4-FFF2-40B4-BE49-F238E27FC236}">
                  <a16:creationId xmlns:a16="http://schemas.microsoft.com/office/drawing/2014/main" id="{E0491C68-81BB-8E8B-354B-5227D0EFF6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1352"/>
              <a:ext cx="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29098" name="Text Box 10">
            <a:extLst>
              <a:ext uri="{FF2B5EF4-FFF2-40B4-BE49-F238E27FC236}">
                <a16:creationId xmlns:a16="http://schemas.microsoft.com/office/drawing/2014/main" id="{385C196D-A0D3-B50B-9BA5-9CECEA7ED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7818" y="2992719"/>
            <a:ext cx="17748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Historical/Static</a:t>
            </a:r>
          </a:p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Data Captured</a:t>
            </a:r>
          </a:p>
        </p:txBody>
      </p:sp>
      <p:sp>
        <p:nvSpPr>
          <p:cNvPr id="729099" name="AutoShape 11">
            <a:extLst>
              <a:ext uri="{FF2B5EF4-FFF2-40B4-BE49-F238E27FC236}">
                <a16:creationId xmlns:a16="http://schemas.microsoft.com/office/drawing/2014/main" id="{F6A15E8F-5890-2B63-CCD8-C8EE8DC34999}"/>
              </a:ext>
            </a:extLst>
          </p:cNvPr>
          <p:cNvSpPr>
            <a:spLocks/>
          </p:cNvSpPr>
          <p:nvPr/>
        </p:nvSpPr>
        <p:spPr bwMode="auto">
          <a:xfrm rot="16200000">
            <a:off x="3145865" y="1811618"/>
            <a:ext cx="139700" cy="2044700"/>
          </a:xfrm>
          <a:prstGeom prst="leftBrace">
            <a:avLst>
              <a:gd name="adj1" fmla="val 12197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100" name="AutoShape 12">
            <a:extLst>
              <a:ext uri="{FF2B5EF4-FFF2-40B4-BE49-F238E27FC236}">
                <a16:creationId xmlns:a16="http://schemas.microsoft.com/office/drawing/2014/main" id="{3FF6B994-F944-53A0-80F0-97192D336537}"/>
              </a:ext>
            </a:extLst>
          </p:cNvPr>
          <p:cNvSpPr>
            <a:spLocks/>
          </p:cNvSpPr>
          <p:nvPr/>
        </p:nvSpPr>
        <p:spPr bwMode="auto">
          <a:xfrm rot="16200000">
            <a:off x="4428565" y="2586318"/>
            <a:ext cx="165100" cy="520700"/>
          </a:xfrm>
          <a:prstGeom prst="leftBrace">
            <a:avLst>
              <a:gd name="adj1" fmla="val 2628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101" name="AutoShape 13">
            <a:extLst>
              <a:ext uri="{FF2B5EF4-FFF2-40B4-BE49-F238E27FC236}">
                <a16:creationId xmlns:a16="http://schemas.microsoft.com/office/drawing/2014/main" id="{8E7F24A6-BD30-D44A-8424-12D7F726E872}"/>
              </a:ext>
            </a:extLst>
          </p:cNvPr>
          <p:cNvSpPr>
            <a:spLocks/>
          </p:cNvSpPr>
          <p:nvPr/>
        </p:nvSpPr>
        <p:spPr bwMode="auto">
          <a:xfrm rot="16200000">
            <a:off x="5850965" y="1697318"/>
            <a:ext cx="152400" cy="2286000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102" name="AutoShape 14">
            <a:extLst>
              <a:ext uri="{FF2B5EF4-FFF2-40B4-BE49-F238E27FC236}">
                <a16:creationId xmlns:a16="http://schemas.microsoft.com/office/drawing/2014/main" id="{9B73FCE1-4B8F-BA4A-CE3A-8765C6DF2405}"/>
              </a:ext>
            </a:extLst>
          </p:cNvPr>
          <p:cNvSpPr>
            <a:spLocks/>
          </p:cNvSpPr>
          <p:nvPr/>
        </p:nvSpPr>
        <p:spPr bwMode="auto">
          <a:xfrm rot="16200000">
            <a:off x="7990915" y="1843368"/>
            <a:ext cx="114300" cy="1955800"/>
          </a:xfrm>
          <a:prstGeom prst="leftBrace">
            <a:avLst>
              <a:gd name="adj1" fmla="val 14259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103" name="AutoShape 15">
            <a:extLst>
              <a:ext uri="{FF2B5EF4-FFF2-40B4-BE49-F238E27FC236}">
                <a16:creationId xmlns:a16="http://schemas.microsoft.com/office/drawing/2014/main" id="{94D9394B-5761-D7F5-ED67-1D7DE6A0ADB4}"/>
              </a:ext>
            </a:extLst>
          </p:cNvPr>
          <p:cNvSpPr>
            <a:spLocks/>
          </p:cNvSpPr>
          <p:nvPr/>
        </p:nvSpPr>
        <p:spPr bwMode="auto">
          <a:xfrm rot="16200000">
            <a:off x="9191065" y="2624418"/>
            <a:ext cx="127000" cy="406400"/>
          </a:xfrm>
          <a:prstGeom prst="leftBrace">
            <a:avLst>
              <a:gd name="adj1" fmla="val 2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9104" name="Line 16">
            <a:extLst>
              <a:ext uri="{FF2B5EF4-FFF2-40B4-BE49-F238E27FC236}">
                <a16:creationId xmlns:a16="http://schemas.microsoft.com/office/drawing/2014/main" id="{A420D401-C6C3-1A63-2665-D5CE1BE9C4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2165" y="2078318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9105" name="Text Box 17">
            <a:extLst>
              <a:ext uri="{FF2B5EF4-FFF2-40B4-BE49-F238E27FC236}">
                <a16:creationId xmlns:a16="http://schemas.microsoft.com/office/drawing/2014/main" id="{1492143A-5F66-EF6F-BAB0-326AA8A29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88" y="3602319"/>
            <a:ext cx="13260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Processing</a:t>
            </a:r>
          </a:p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Window</a:t>
            </a:r>
          </a:p>
        </p:txBody>
      </p:sp>
      <p:sp>
        <p:nvSpPr>
          <p:cNvPr id="729106" name="Text Box 18">
            <a:extLst>
              <a:ext uri="{FF2B5EF4-FFF2-40B4-BE49-F238E27FC236}">
                <a16:creationId xmlns:a16="http://schemas.microsoft.com/office/drawing/2014/main" id="{B11B948D-AB41-D812-080A-8C69C9D54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14" y="1544919"/>
            <a:ext cx="19928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Current Snapshot</a:t>
            </a:r>
          </a:p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File Pulled</a:t>
            </a:r>
          </a:p>
        </p:txBody>
      </p:sp>
      <p:sp>
        <p:nvSpPr>
          <p:cNvPr id="729107" name="Line 19">
            <a:extLst>
              <a:ext uri="{FF2B5EF4-FFF2-40B4-BE49-F238E27FC236}">
                <a16:creationId xmlns:a16="http://schemas.microsoft.com/office/drawing/2014/main" id="{67E791C7-48B4-2F7E-7D8C-2EDC489A25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6365" y="2078318"/>
            <a:ext cx="1651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9108" name="Line 20">
            <a:extLst>
              <a:ext uri="{FF2B5EF4-FFF2-40B4-BE49-F238E27FC236}">
                <a16:creationId xmlns:a16="http://schemas.microsoft.com/office/drawing/2014/main" id="{CB599302-F130-816D-4808-C40DF4C502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0365" y="2002118"/>
            <a:ext cx="26670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9109" name="Line 21">
            <a:extLst>
              <a:ext uri="{FF2B5EF4-FFF2-40B4-BE49-F238E27FC236}">
                <a16:creationId xmlns:a16="http://schemas.microsoft.com/office/drawing/2014/main" id="{A1C11AA4-615C-94C8-B304-33309F0A25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03165" y="2916518"/>
            <a:ext cx="762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9110" name="Text Box 22">
            <a:extLst>
              <a:ext uri="{FF2B5EF4-FFF2-40B4-BE49-F238E27FC236}">
                <a16:creationId xmlns:a16="http://schemas.microsoft.com/office/drawing/2014/main" id="{FB88DDC3-16A6-1C52-D59C-71E74102A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970" y="3297519"/>
            <a:ext cx="15055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Performance</a:t>
            </a:r>
          </a:p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Window</a:t>
            </a:r>
          </a:p>
        </p:txBody>
      </p:sp>
      <p:sp>
        <p:nvSpPr>
          <p:cNvPr id="729111" name="Text Box 23">
            <a:extLst>
              <a:ext uri="{FF2B5EF4-FFF2-40B4-BE49-F238E27FC236}">
                <a16:creationId xmlns:a16="http://schemas.microsoft.com/office/drawing/2014/main" id="{3F3910E6-F9BC-281D-2E3C-01C13E706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857" y="1468719"/>
            <a:ext cx="8258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Action</a:t>
            </a:r>
          </a:p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Taken</a:t>
            </a:r>
          </a:p>
        </p:txBody>
      </p:sp>
      <p:sp>
        <p:nvSpPr>
          <p:cNvPr id="729112" name="Text Box 24">
            <a:extLst>
              <a:ext uri="{FF2B5EF4-FFF2-40B4-BE49-F238E27FC236}">
                <a16:creationId xmlns:a16="http://schemas.microsoft.com/office/drawing/2014/main" id="{92D4F3E5-F14E-6DC6-4E27-114162438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924" y="3297519"/>
            <a:ext cx="12875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Model</a:t>
            </a:r>
          </a:p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Developed</a:t>
            </a:r>
          </a:p>
        </p:txBody>
      </p:sp>
      <p:sp>
        <p:nvSpPr>
          <p:cNvPr id="729113" name="Text Box 25">
            <a:extLst>
              <a:ext uri="{FF2B5EF4-FFF2-40B4-BE49-F238E27FC236}">
                <a16:creationId xmlns:a16="http://schemas.microsoft.com/office/drawing/2014/main" id="{A7ED8AE9-B419-E1DC-422F-8C8EF53F1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473" y="1468719"/>
            <a:ext cx="28905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Response/Target Group</a:t>
            </a:r>
          </a:p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Matched to Historical Data</a:t>
            </a:r>
          </a:p>
        </p:txBody>
      </p:sp>
      <p:sp>
        <p:nvSpPr>
          <p:cNvPr id="729114" name="Line 26">
            <a:extLst>
              <a:ext uri="{FF2B5EF4-FFF2-40B4-BE49-F238E27FC236}">
                <a16:creationId xmlns:a16="http://schemas.microsoft.com/office/drawing/2014/main" id="{4C9C4AC0-11BF-95C3-BC4C-3E8746927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08565" y="2306918"/>
            <a:ext cx="0" cy="27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9115" name="Line 27">
            <a:extLst>
              <a:ext uri="{FF2B5EF4-FFF2-40B4-BE49-F238E27FC236}">
                <a16:creationId xmlns:a16="http://schemas.microsoft.com/office/drawing/2014/main" id="{66F02DF9-24AF-5135-C5CE-691B394D2B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79965" y="2764118"/>
            <a:ext cx="2540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9116" name="Text Box 28">
            <a:extLst>
              <a:ext uri="{FF2B5EF4-FFF2-40B4-BE49-F238E27FC236}">
                <a16:creationId xmlns:a16="http://schemas.microsoft.com/office/drawing/2014/main" id="{F8732A75-68C5-F220-0007-24111413C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0365" y="3221318"/>
            <a:ext cx="1212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New Data</a:t>
            </a:r>
          </a:p>
          <a:p>
            <a:pPr algn="ctr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Scored</a:t>
            </a:r>
          </a:p>
        </p:txBody>
      </p:sp>
      <p:sp>
        <p:nvSpPr>
          <p:cNvPr id="729117" name="Text Box 29">
            <a:extLst>
              <a:ext uri="{FF2B5EF4-FFF2-40B4-BE49-F238E27FC236}">
                <a16:creationId xmlns:a16="http://schemas.microsoft.com/office/drawing/2014/main" id="{A30092FD-1E5C-AB6D-48F7-7F0F452C9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166" y="4745319"/>
            <a:ext cx="2787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u="sng">
                <a:solidFill>
                  <a:srgbClr val="000000"/>
                </a:solidFill>
                <a:latin typeface="Arial" panose="020B0604020202020204" pitchFamily="34" charset="0"/>
              </a:rPr>
              <a:t>Average Time Range</a:t>
            </a:r>
          </a:p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Post/Mail: 3 – 12 months </a:t>
            </a:r>
          </a:p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TeleMktg: 1 – 14 days</a:t>
            </a:r>
          </a:p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Internet:    0 – 7 days</a:t>
            </a:r>
          </a:p>
        </p:txBody>
      </p:sp>
      <p:sp>
        <p:nvSpPr>
          <p:cNvPr id="729118" name="AutoShape 30">
            <a:extLst>
              <a:ext uri="{FF2B5EF4-FFF2-40B4-BE49-F238E27FC236}">
                <a16:creationId xmlns:a16="http://schemas.microsoft.com/office/drawing/2014/main" id="{35E1C570-E74C-AE98-6E05-82C8173CB5B1}"/>
              </a:ext>
            </a:extLst>
          </p:cNvPr>
          <p:cNvSpPr>
            <a:spLocks/>
          </p:cNvSpPr>
          <p:nvPr/>
        </p:nvSpPr>
        <p:spPr bwMode="auto">
          <a:xfrm rot="16200000">
            <a:off x="5787465" y="922618"/>
            <a:ext cx="431800" cy="7162800"/>
          </a:xfrm>
          <a:prstGeom prst="leftBrace">
            <a:avLst>
              <a:gd name="adj1" fmla="val 13823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>
            <a:extLst>
              <a:ext uri="{FF2B5EF4-FFF2-40B4-BE49-F238E27FC236}">
                <a16:creationId xmlns:a16="http://schemas.microsoft.com/office/drawing/2014/main" id="{88ED3C4D-17A9-4D68-0184-D38A1F57FE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9619" y="217727"/>
            <a:ext cx="8763000" cy="1033463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Response Model </a:t>
            </a:r>
            <a:br>
              <a:rPr lang="en-US" altLang="en-US" sz="3200" dirty="0"/>
            </a:br>
            <a:r>
              <a:rPr lang="en-US" altLang="en-US" sz="2400" dirty="0"/>
              <a:t>Same Product to the Same List Using a Prior Campaign</a:t>
            </a:r>
          </a:p>
        </p:txBody>
      </p:sp>
      <p:sp>
        <p:nvSpPr>
          <p:cNvPr id="376835" name="Text Box 3">
            <a:extLst>
              <a:ext uri="{FF2B5EF4-FFF2-40B4-BE49-F238E27FC236}">
                <a16:creationId xmlns:a16="http://schemas.microsoft.com/office/drawing/2014/main" id="{FDC4A313-A3D6-CC68-899C-8A01F1B9C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017" y="1447801"/>
            <a:ext cx="14189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Campaign mailed: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January</a:t>
            </a:r>
          </a:p>
        </p:txBody>
      </p:sp>
      <p:sp>
        <p:nvSpPr>
          <p:cNvPr id="376836" name="Line 4">
            <a:extLst>
              <a:ext uri="{FF2B5EF4-FFF2-40B4-BE49-F238E27FC236}">
                <a16:creationId xmlns:a16="http://schemas.microsoft.com/office/drawing/2014/main" id="{430DE16F-F401-7FF2-F8FF-C3A0B76A23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4064" y="2741614"/>
            <a:ext cx="54927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6837" name="Rectangle 5">
            <a:extLst>
              <a:ext uri="{FF2B5EF4-FFF2-40B4-BE49-F238E27FC236}">
                <a16:creationId xmlns:a16="http://schemas.microsoft.com/office/drawing/2014/main" id="{45949DBD-1923-0F5C-55AA-BF6644C76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039" y="2005014"/>
            <a:ext cx="2268537" cy="1652587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6838" name="Oval 6">
            <a:extLst>
              <a:ext uri="{FF2B5EF4-FFF2-40B4-BE49-F238E27FC236}">
                <a16:creationId xmlns:a16="http://schemas.microsoft.com/office/drawing/2014/main" id="{342FE15F-BA38-4BC0-236E-94BE76AD9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2286001"/>
            <a:ext cx="1954213" cy="1179513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376839" name="Text Box 7">
            <a:extLst>
              <a:ext uri="{FF2B5EF4-FFF2-40B4-BE49-F238E27FC236}">
                <a16:creationId xmlns:a16="http://schemas.microsoft.com/office/drawing/2014/main" id="{54C1A34A-10E8-AC84-F1B1-7997862E5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309" y="1547814"/>
            <a:ext cx="13612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January: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mail file selected </a:t>
            </a:r>
          </a:p>
        </p:txBody>
      </p:sp>
      <p:sp>
        <p:nvSpPr>
          <p:cNvPr id="376840" name="Text Box 8">
            <a:extLst>
              <a:ext uri="{FF2B5EF4-FFF2-40B4-BE49-F238E27FC236}">
                <a16:creationId xmlns:a16="http://schemas.microsoft.com/office/drawing/2014/main" id="{1D0C6F51-EDCB-E8B2-3411-7E2CE51ED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785" y="2484438"/>
            <a:ext cx="184698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Mail File: 100,000</a:t>
            </a:r>
          </a:p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Random Selection of</a:t>
            </a:r>
          </a:p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Consumer File </a:t>
            </a:r>
          </a:p>
        </p:txBody>
      </p:sp>
      <p:sp>
        <p:nvSpPr>
          <p:cNvPr id="376841" name="Line 9">
            <a:extLst>
              <a:ext uri="{FF2B5EF4-FFF2-40B4-BE49-F238E27FC236}">
                <a16:creationId xmlns:a16="http://schemas.microsoft.com/office/drawing/2014/main" id="{62A0AFC5-2767-7EC0-53E0-E67BC178CA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8925" y="2755901"/>
            <a:ext cx="509588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376842" name="Picture 10">
            <a:extLst>
              <a:ext uri="{FF2B5EF4-FFF2-40B4-BE49-F238E27FC236}">
                <a16:creationId xmlns:a16="http://schemas.microsoft.com/office/drawing/2014/main" id="{60A2919B-E579-FF8D-2E81-8602EE90961A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8376" y="1905000"/>
            <a:ext cx="1247775" cy="220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6846" name="Oval 14">
            <a:extLst>
              <a:ext uri="{FF2B5EF4-FFF2-40B4-BE49-F238E27FC236}">
                <a16:creationId xmlns:a16="http://schemas.microsoft.com/office/drawing/2014/main" id="{F7ED7346-742D-B9B4-5288-AB81E5E8B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1" y="2084388"/>
            <a:ext cx="1941513" cy="1230312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376847" name="Text Box 15">
            <a:extLst>
              <a:ext uri="{FF2B5EF4-FFF2-40B4-BE49-F238E27FC236}">
                <a16:creationId xmlns:a16="http://schemas.microsoft.com/office/drawing/2014/main" id="{E66B86DA-9300-6B4E-3FA4-22934CBC0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075" y="2343150"/>
            <a:ext cx="882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Mail File</a:t>
            </a:r>
          </a:p>
        </p:txBody>
      </p:sp>
      <p:sp>
        <p:nvSpPr>
          <p:cNvPr id="376848" name="Oval 16">
            <a:extLst>
              <a:ext uri="{FF2B5EF4-FFF2-40B4-BE49-F238E27FC236}">
                <a16:creationId xmlns:a16="http://schemas.microsoft.com/office/drawing/2014/main" id="{1B751395-67C6-F47B-8E70-54BDB0FD1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989" y="2868614"/>
            <a:ext cx="388937" cy="2762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6849" name="Text Box 17">
            <a:extLst>
              <a:ext uri="{FF2B5EF4-FFF2-40B4-BE49-F238E27FC236}">
                <a16:creationId xmlns:a16="http://schemas.microsoft.com/office/drawing/2014/main" id="{18A9A431-009D-B11D-6D9B-27D05847E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5189" y="3525839"/>
            <a:ext cx="10102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Arial" panose="020B0604020202020204" pitchFamily="34" charset="0"/>
              </a:rPr>
              <a:t>Responders</a:t>
            </a:r>
          </a:p>
        </p:txBody>
      </p:sp>
      <p:sp>
        <p:nvSpPr>
          <p:cNvPr id="376850" name="Line 18">
            <a:extLst>
              <a:ext uri="{FF2B5EF4-FFF2-40B4-BE49-F238E27FC236}">
                <a16:creationId xmlns:a16="http://schemas.microsoft.com/office/drawing/2014/main" id="{E7D6CE10-3E3C-F82A-0162-A9BF108F72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9238" y="3194051"/>
            <a:ext cx="265112" cy="352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6851" name="Oval 19">
            <a:extLst>
              <a:ext uri="{FF2B5EF4-FFF2-40B4-BE49-F238E27FC236}">
                <a16:creationId xmlns:a16="http://schemas.microsoft.com/office/drawing/2014/main" id="{27FD52AA-F109-9B8C-388B-8259C2F32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754" y="2828926"/>
            <a:ext cx="570745" cy="389513"/>
          </a:xfrm>
          <a:prstGeom prst="ellipse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1%</a:t>
            </a:r>
          </a:p>
        </p:txBody>
      </p:sp>
      <p:sp>
        <p:nvSpPr>
          <p:cNvPr id="376852" name="Text Box 20">
            <a:extLst>
              <a:ext uri="{FF2B5EF4-FFF2-40B4-BE49-F238E27FC236}">
                <a16:creationId xmlns:a16="http://schemas.microsoft.com/office/drawing/2014/main" id="{B93381FE-6110-E86D-5F4C-A3CD78638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6" y="4113213"/>
            <a:ext cx="164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Campaign mailed: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June</a:t>
            </a:r>
          </a:p>
        </p:txBody>
      </p:sp>
      <p:sp>
        <p:nvSpPr>
          <p:cNvPr id="376853" name="Text Box 21">
            <a:extLst>
              <a:ext uri="{FF2B5EF4-FFF2-40B4-BE49-F238E27FC236}">
                <a16:creationId xmlns:a16="http://schemas.microsoft.com/office/drawing/2014/main" id="{79FB7DBB-6A64-3ECB-60C8-A60B54BB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5338" y="1544639"/>
            <a:ext cx="17819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Responses: Feb. – Apr.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matched to mail file</a:t>
            </a:r>
          </a:p>
        </p:txBody>
      </p:sp>
      <p:sp>
        <p:nvSpPr>
          <p:cNvPr id="376854" name="Rectangle 22">
            <a:extLst>
              <a:ext uri="{FF2B5EF4-FFF2-40B4-BE49-F238E27FC236}">
                <a16:creationId xmlns:a16="http://schemas.microsoft.com/office/drawing/2014/main" id="{096B38D4-FBE8-D828-6623-62B59F1EC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572000"/>
            <a:ext cx="2268538" cy="1652588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6855" name="Oval 23">
            <a:extLst>
              <a:ext uri="{FF2B5EF4-FFF2-40B4-BE49-F238E27FC236}">
                <a16:creationId xmlns:a16="http://schemas.microsoft.com/office/drawing/2014/main" id="{2B11D764-A5DF-8B62-1C5C-97D10A7B1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976" y="4791076"/>
            <a:ext cx="1954213" cy="1179513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376856" name="Text Box 24">
            <a:extLst>
              <a:ext uri="{FF2B5EF4-FFF2-40B4-BE49-F238E27FC236}">
                <a16:creationId xmlns:a16="http://schemas.microsoft.com/office/drawing/2014/main" id="{8C69A1D6-0EF8-D2D8-1903-AE32FBF2C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238" y="5018088"/>
            <a:ext cx="161925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Mail File:</a:t>
            </a:r>
          </a:p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Names selected </a:t>
            </a:r>
          </a:p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by model </a:t>
            </a:r>
          </a:p>
        </p:txBody>
      </p:sp>
      <p:pic>
        <p:nvPicPr>
          <p:cNvPr id="376857" name="Picture 25">
            <a:extLst>
              <a:ext uri="{FF2B5EF4-FFF2-40B4-BE49-F238E27FC236}">
                <a16:creationId xmlns:a16="http://schemas.microsoft.com/office/drawing/2014/main" id="{DD911B9A-687D-44E0-5F37-CCD6717E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9" y="4945063"/>
            <a:ext cx="1506537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858" name="Text Box 26">
            <a:extLst>
              <a:ext uri="{FF2B5EF4-FFF2-40B4-BE49-F238E27FC236}">
                <a16:creationId xmlns:a16="http://schemas.microsoft.com/office/drawing/2014/main" id="{CAAA41B6-51E6-73F9-C4BE-E66D81132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2689" y="1550989"/>
            <a:ext cx="13477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Logistic model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developed </a:t>
            </a:r>
          </a:p>
          <a:p>
            <a:pPr algn="ctr"/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76859" name="Line 27">
            <a:extLst>
              <a:ext uri="{FF2B5EF4-FFF2-40B4-BE49-F238E27FC236}">
                <a16:creationId xmlns:a16="http://schemas.microsoft.com/office/drawing/2014/main" id="{6C5C333B-88F5-11E7-F8C9-45BE3103B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5462589"/>
            <a:ext cx="5207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6860" name="Line 28">
            <a:extLst>
              <a:ext uri="{FF2B5EF4-FFF2-40B4-BE49-F238E27FC236}">
                <a16:creationId xmlns:a16="http://schemas.microsoft.com/office/drawing/2014/main" id="{3599DDD1-4F61-E876-AF8D-39EB75A215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3151" y="5376864"/>
            <a:ext cx="6016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6861" name="Line 29">
            <a:extLst>
              <a:ext uri="{FF2B5EF4-FFF2-40B4-BE49-F238E27FC236}">
                <a16:creationId xmlns:a16="http://schemas.microsoft.com/office/drawing/2014/main" id="{5B4E37DD-2E5B-1DB3-36C6-72980F614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94651" y="5289551"/>
            <a:ext cx="44767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6862" name="Line 30">
            <a:extLst>
              <a:ext uri="{FF2B5EF4-FFF2-40B4-BE49-F238E27FC236}">
                <a16:creationId xmlns:a16="http://schemas.microsoft.com/office/drawing/2014/main" id="{FF440C36-2092-5D09-8DF9-D759536EC9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5163" y="5189538"/>
            <a:ext cx="571500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6863" name="Text Box 31">
            <a:extLst>
              <a:ext uri="{FF2B5EF4-FFF2-40B4-BE49-F238E27FC236}">
                <a16:creationId xmlns:a16="http://schemas.microsoft.com/office/drawing/2014/main" id="{6C5B5BDB-2BBF-C581-47A7-3811E9329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4289426"/>
            <a:ext cx="18462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  Logistic model used to score names from </a:t>
            </a:r>
            <a:br>
              <a:rPr lang="en-US" altLang="en-US" sz="1200">
                <a:latin typeface="Arial" panose="020B0604020202020204" pitchFamily="34" charset="0"/>
              </a:rPr>
            </a:br>
            <a:r>
              <a:rPr lang="en-US" altLang="en-US" sz="1200">
                <a:latin typeface="Arial" panose="020B0604020202020204" pitchFamily="34" charset="0"/>
              </a:rPr>
              <a:t>same file</a:t>
            </a:r>
          </a:p>
        </p:txBody>
      </p:sp>
      <p:sp>
        <p:nvSpPr>
          <p:cNvPr id="376864" name="Text Box 32">
            <a:extLst>
              <a:ext uri="{FF2B5EF4-FFF2-40B4-BE49-F238E27FC236}">
                <a16:creationId xmlns:a16="http://schemas.microsoft.com/office/drawing/2014/main" id="{4E6A501A-199D-EDE0-5859-7671C5099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238" y="6249989"/>
            <a:ext cx="17780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Experian Credit Bureau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consumer file</a:t>
            </a:r>
          </a:p>
        </p:txBody>
      </p:sp>
      <p:sp>
        <p:nvSpPr>
          <p:cNvPr id="376865" name="Text Box 33">
            <a:extLst>
              <a:ext uri="{FF2B5EF4-FFF2-40B4-BE49-F238E27FC236}">
                <a16:creationId xmlns:a16="http://schemas.microsoft.com/office/drawing/2014/main" id="{55F097B1-9C05-3C95-1BD8-3D03EB1C4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2238" y="4887914"/>
            <a:ext cx="10080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Mail File</a:t>
            </a:r>
          </a:p>
        </p:txBody>
      </p:sp>
      <p:sp>
        <p:nvSpPr>
          <p:cNvPr id="376866" name="Text Box 34">
            <a:extLst>
              <a:ext uri="{FF2B5EF4-FFF2-40B4-BE49-F238E27FC236}">
                <a16:creationId xmlns:a16="http://schemas.microsoft.com/office/drawing/2014/main" id="{757C3408-E350-5FF5-B9D0-ED4AA5FA6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26" y="3636964"/>
            <a:ext cx="17780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Experian Credit Bureau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consumer file</a:t>
            </a:r>
          </a:p>
        </p:txBody>
      </p:sp>
      <p:sp>
        <p:nvSpPr>
          <p:cNvPr id="376867" name="Text Box 35">
            <a:extLst>
              <a:ext uri="{FF2B5EF4-FFF2-40B4-BE49-F238E27FC236}">
                <a16:creationId xmlns:a16="http://schemas.microsoft.com/office/drawing/2014/main" id="{1B79322A-1D9F-E049-C690-F2F31256E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3664" y="5311775"/>
            <a:ext cx="530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FFEA91"/>
                </a:solidFill>
                <a:latin typeface="Arial" panose="020B0604020202020204" pitchFamily="34" charset="0"/>
              </a:rPr>
              <a:t>2.3%</a:t>
            </a:r>
          </a:p>
        </p:txBody>
      </p:sp>
      <p:sp>
        <p:nvSpPr>
          <p:cNvPr id="376868" name="Text Box 36">
            <a:extLst>
              <a:ext uri="{FF2B5EF4-FFF2-40B4-BE49-F238E27FC236}">
                <a16:creationId xmlns:a16="http://schemas.microsoft.com/office/drawing/2014/main" id="{51FADF7F-F4AD-98AE-3F43-00CEE8A34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701" y="6175376"/>
            <a:ext cx="10102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Arial" panose="020B0604020202020204" pitchFamily="34" charset="0"/>
              </a:rPr>
              <a:t>Responders</a:t>
            </a:r>
          </a:p>
        </p:txBody>
      </p:sp>
      <p:sp>
        <p:nvSpPr>
          <p:cNvPr id="376869" name="Line 37">
            <a:extLst>
              <a:ext uri="{FF2B5EF4-FFF2-40B4-BE49-F238E27FC236}">
                <a16:creationId xmlns:a16="http://schemas.microsoft.com/office/drawing/2014/main" id="{A5E5F4E4-B207-5E84-7C24-F71FBA49EB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31250" y="5915025"/>
            <a:ext cx="261938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76870" name="Text Box 38">
            <a:extLst>
              <a:ext uri="{FF2B5EF4-FFF2-40B4-BE49-F238E27FC236}">
                <a16:creationId xmlns:a16="http://schemas.microsoft.com/office/drawing/2014/main" id="{02A00F87-69F3-0C07-50F0-ED1401B74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0181" y="4113214"/>
            <a:ext cx="16321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Campaign evaluated: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September</a:t>
            </a:r>
          </a:p>
        </p:txBody>
      </p:sp>
      <p:sp>
        <p:nvSpPr>
          <p:cNvPr id="376871" name="Oval 39">
            <a:extLst>
              <a:ext uri="{FF2B5EF4-FFF2-40B4-BE49-F238E27FC236}">
                <a16:creationId xmlns:a16="http://schemas.microsoft.com/office/drawing/2014/main" id="{F58E7D54-3742-7CC3-8C14-0C5C7A032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1863" y="4713288"/>
            <a:ext cx="1941512" cy="1230312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376872" name="Oval 40">
            <a:extLst>
              <a:ext uri="{FF2B5EF4-FFF2-40B4-BE49-F238E27FC236}">
                <a16:creationId xmlns:a16="http://schemas.microsoft.com/office/drawing/2014/main" id="{11B66B55-F0F0-FF47-F332-464B854DB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163" y="5489576"/>
            <a:ext cx="538162" cy="301625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6873" name="Text Box 41">
            <a:extLst>
              <a:ext uri="{FF2B5EF4-FFF2-40B4-BE49-F238E27FC236}">
                <a16:creationId xmlns:a16="http://schemas.microsoft.com/office/drawing/2014/main" id="{1CC96EEF-7B4A-CB60-8AEA-A57B9707A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5486400"/>
            <a:ext cx="762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2.3%</a:t>
            </a:r>
          </a:p>
        </p:txBody>
      </p:sp>
      <p:sp>
        <p:nvSpPr>
          <p:cNvPr id="376874" name="Text Box 42">
            <a:extLst>
              <a:ext uri="{FF2B5EF4-FFF2-40B4-BE49-F238E27FC236}">
                <a16:creationId xmlns:a16="http://schemas.microsoft.com/office/drawing/2014/main" id="{05220F07-348C-BB70-962F-F8C3CD898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6688" y="4927600"/>
            <a:ext cx="882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Mail File</a:t>
            </a:r>
          </a:p>
        </p:txBody>
      </p:sp>
      <p:grpSp>
        <p:nvGrpSpPr>
          <p:cNvPr id="376875" name="Group 43">
            <a:extLst>
              <a:ext uri="{FF2B5EF4-FFF2-40B4-BE49-F238E27FC236}">
                <a16:creationId xmlns:a16="http://schemas.microsoft.com/office/drawing/2014/main" id="{EFFF2A26-498C-4A06-462A-7F600C3E3A4B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3352801"/>
            <a:ext cx="6186488" cy="1603375"/>
            <a:chOff x="1065" y="2115"/>
            <a:chExt cx="3897" cy="1010"/>
          </a:xfrm>
        </p:grpSpPr>
        <p:sp>
          <p:nvSpPr>
            <p:cNvPr id="376876" name="Line 44">
              <a:extLst>
                <a:ext uri="{FF2B5EF4-FFF2-40B4-BE49-F238E27FC236}">
                  <a16:creationId xmlns:a16="http://schemas.microsoft.com/office/drawing/2014/main" id="{877EB10C-D44A-E114-BB95-649B84ED45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5" y="2761"/>
              <a:ext cx="466" cy="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877" name="Line 45">
              <a:extLst>
                <a:ext uri="{FF2B5EF4-FFF2-40B4-BE49-F238E27FC236}">
                  <a16:creationId xmlns:a16="http://schemas.microsoft.com/office/drawing/2014/main" id="{EF757D28-61E0-51BC-309D-A508A2D34A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3" y="2115"/>
              <a:ext cx="3439" cy="6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6878" name="Text Box 46">
            <a:extLst>
              <a:ext uri="{FF2B5EF4-FFF2-40B4-BE49-F238E27FC236}">
                <a16:creationId xmlns:a16="http://schemas.microsoft.com/office/drawing/2014/main" id="{D2913EE1-0A61-BA09-464C-4D9FB17B0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689" y="4291014"/>
            <a:ext cx="24399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Model scored:  May</a:t>
            </a:r>
          </a:p>
        </p:txBody>
      </p:sp>
      <p:sp>
        <p:nvSpPr>
          <p:cNvPr id="376879" name="Rectangle 47">
            <a:extLst>
              <a:ext uri="{FF2B5EF4-FFF2-40B4-BE49-F238E27FC236}">
                <a16:creationId xmlns:a16="http://schemas.microsoft.com/office/drawing/2014/main" id="{DE8FA923-BD5D-C64F-9E6B-BBAF85E19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1" y="2141539"/>
            <a:ext cx="1514475" cy="1381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6880" name="Rectangle 48">
            <a:extLst>
              <a:ext uri="{FF2B5EF4-FFF2-40B4-BE49-F238E27FC236}">
                <a16:creationId xmlns:a16="http://schemas.microsoft.com/office/drawing/2014/main" id="{F74510BB-1D34-354F-8947-ED536226C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0" y="3359150"/>
            <a:ext cx="266098" cy="4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300">
                <a:solidFill>
                  <a:srgbClr val="FFFF99"/>
                </a:solidFill>
                <a:latin typeface="Arial" panose="020B0604020202020204" pitchFamily="34" charset="0"/>
              </a:rPr>
              <a:t>Income Ranges</a:t>
            </a:r>
            <a:endParaRPr lang="en-US" altLang="en-US"/>
          </a:p>
        </p:txBody>
      </p:sp>
      <p:sp>
        <p:nvSpPr>
          <p:cNvPr id="376881" name="Rectangle 49">
            <a:extLst>
              <a:ext uri="{FF2B5EF4-FFF2-40B4-BE49-F238E27FC236}">
                <a16:creationId xmlns:a16="http://schemas.microsoft.com/office/drawing/2014/main" id="{8748A31E-E3F0-6B42-1A19-524741F12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1" y="2141539"/>
            <a:ext cx="15144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6882" name="Text Box 50">
            <a:extLst>
              <a:ext uri="{FF2B5EF4-FFF2-40B4-BE49-F238E27FC236}">
                <a16:creationId xmlns:a16="http://schemas.microsoft.com/office/drawing/2014/main" id="{04A21B23-B644-0EE0-A3B9-C21C32B5A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1066" y="3505201"/>
            <a:ext cx="15135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300 demographic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and credit variables</a:t>
            </a:r>
          </a:p>
        </p:txBody>
      </p:sp>
      <p:grpSp>
        <p:nvGrpSpPr>
          <p:cNvPr id="376883" name="Group 51">
            <a:extLst>
              <a:ext uri="{FF2B5EF4-FFF2-40B4-BE49-F238E27FC236}">
                <a16:creationId xmlns:a16="http://schemas.microsoft.com/office/drawing/2014/main" id="{58026A09-247C-E170-7F95-DE0C5B71DA2A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2133601"/>
            <a:ext cx="2298700" cy="1317625"/>
            <a:chOff x="4493" y="1249"/>
            <a:chExt cx="1448" cy="830"/>
          </a:xfrm>
        </p:grpSpPr>
        <p:sp>
          <p:nvSpPr>
            <p:cNvPr id="376884" name="Rectangle 52">
              <a:extLst>
                <a:ext uri="{FF2B5EF4-FFF2-40B4-BE49-F238E27FC236}">
                  <a16:creationId xmlns:a16="http://schemas.microsoft.com/office/drawing/2014/main" id="{9F57567E-0A25-9FA7-7D4C-A27246BC3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885" name="Line 53">
              <a:extLst>
                <a:ext uri="{FF2B5EF4-FFF2-40B4-BE49-F238E27FC236}">
                  <a16:creationId xmlns:a16="http://schemas.microsoft.com/office/drawing/2014/main" id="{8600516B-FAFA-D804-110C-F8E8D69DA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940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886" name="Line 54">
              <a:extLst>
                <a:ext uri="{FF2B5EF4-FFF2-40B4-BE49-F238E27FC236}">
                  <a16:creationId xmlns:a16="http://schemas.microsoft.com/office/drawing/2014/main" id="{94297410-8B16-F9C7-9506-73B19D540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858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887" name="Line 55">
              <a:extLst>
                <a:ext uri="{FF2B5EF4-FFF2-40B4-BE49-F238E27FC236}">
                  <a16:creationId xmlns:a16="http://schemas.microsoft.com/office/drawing/2014/main" id="{48CEB2DF-1E59-C9FA-B88F-5AED9691B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81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888" name="Line 56">
              <a:extLst>
                <a:ext uri="{FF2B5EF4-FFF2-40B4-BE49-F238E27FC236}">
                  <a16:creationId xmlns:a16="http://schemas.microsoft.com/office/drawing/2014/main" id="{B66D4D98-3A8C-3E1B-5E65-C90AF1A32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03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889" name="Line 57">
              <a:extLst>
                <a:ext uri="{FF2B5EF4-FFF2-40B4-BE49-F238E27FC236}">
                  <a16:creationId xmlns:a16="http://schemas.microsoft.com/office/drawing/2014/main" id="{A2D57A52-8ACB-C644-8EE9-26213D302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621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890" name="Line 58">
              <a:extLst>
                <a:ext uri="{FF2B5EF4-FFF2-40B4-BE49-F238E27FC236}">
                  <a16:creationId xmlns:a16="http://schemas.microsoft.com/office/drawing/2014/main" id="{B310CCB3-4074-F3BC-8C00-78E981A6E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891" name="Rectangle 59">
              <a:extLst>
                <a:ext uri="{FF2B5EF4-FFF2-40B4-BE49-F238E27FC236}">
                  <a16:creationId xmlns:a16="http://schemas.microsoft.com/office/drawing/2014/main" id="{64B587C5-447C-81D1-B884-8D380F8C3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noFill/>
            <a:ln w="1588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892" name="Rectangle 60">
              <a:extLst>
                <a:ext uri="{FF2B5EF4-FFF2-40B4-BE49-F238E27FC236}">
                  <a16:creationId xmlns:a16="http://schemas.microsoft.com/office/drawing/2014/main" id="{BE256CD5-042F-5CF5-3202-2272705BD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1749"/>
              <a:ext cx="40" cy="26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6893" name="Rectangle 61">
              <a:extLst>
                <a:ext uri="{FF2B5EF4-FFF2-40B4-BE49-F238E27FC236}">
                  <a16:creationId xmlns:a16="http://schemas.microsoft.com/office/drawing/2014/main" id="{DDEA0F0A-13F8-5710-AC55-BB92C2FAC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716"/>
              <a:ext cx="40" cy="302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6894" name="Rectangle 62">
              <a:extLst>
                <a:ext uri="{FF2B5EF4-FFF2-40B4-BE49-F238E27FC236}">
                  <a16:creationId xmlns:a16="http://schemas.microsoft.com/office/drawing/2014/main" id="{AA190523-6739-BACB-EED7-0160B98DE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608"/>
              <a:ext cx="39" cy="410"/>
            </a:xfrm>
            <a:prstGeom prst="rect">
              <a:avLst/>
            </a:prstGeom>
            <a:solidFill>
              <a:srgbClr val="9999FF"/>
            </a:solidFill>
            <a:ln w="165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6895" name="Rectangle 63">
              <a:extLst>
                <a:ext uri="{FF2B5EF4-FFF2-40B4-BE49-F238E27FC236}">
                  <a16:creationId xmlns:a16="http://schemas.microsoft.com/office/drawing/2014/main" id="{3890E157-C0A1-472C-7057-DA92EA2B0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" y="1605"/>
              <a:ext cx="40" cy="413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6896" name="Rectangle 64">
              <a:extLst>
                <a:ext uri="{FF2B5EF4-FFF2-40B4-BE49-F238E27FC236}">
                  <a16:creationId xmlns:a16="http://schemas.microsoft.com/office/drawing/2014/main" id="{D9E986AB-871F-9936-F224-7956C061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" y="1710"/>
              <a:ext cx="40" cy="308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6897" name="Rectangle 65">
              <a:extLst>
                <a:ext uri="{FF2B5EF4-FFF2-40B4-BE49-F238E27FC236}">
                  <a16:creationId xmlns:a16="http://schemas.microsoft.com/office/drawing/2014/main" id="{70D38710-DBD0-5410-E387-24A95069D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1742"/>
              <a:ext cx="40" cy="276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6898" name="Rectangle 66">
              <a:extLst>
                <a:ext uri="{FF2B5EF4-FFF2-40B4-BE49-F238E27FC236}">
                  <a16:creationId xmlns:a16="http://schemas.microsoft.com/office/drawing/2014/main" id="{ECB95061-FD78-C915-6EBD-32CB7A2F6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" y="1794"/>
              <a:ext cx="39" cy="224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6899" name="Rectangle 67">
              <a:extLst>
                <a:ext uri="{FF2B5EF4-FFF2-40B4-BE49-F238E27FC236}">
                  <a16:creationId xmlns:a16="http://schemas.microsoft.com/office/drawing/2014/main" id="{DA11BA39-862E-964E-703A-3BFE0604B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" y="1839"/>
              <a:ext cx="40" cy="17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6900" name="Line 68">
              <a:extLst>
                <a:ext uri="{FF2B5EF4-FFF2-40B4-BE49-F238E27FC236}">
                  <a16:creationId xmlns:a16="http://schemas.microsoft.com/office/drawing/2014/main" id="{485324C6-5A9B-6561-1FB2-A7439F388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2" cy="474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01" name="Line 69">
              <a:extLst>
                <a:ext uri="{FF2B5EF4-FFF2-40B4-BE49-F238E27FC236}">
                  <a16:creationId xmlns:a16="http://schemas.microsoft.com/office/drawing/2014/main" id="{5DE37CBE-249F-B8D6-ABCD-DAC90BE16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2018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02" name="Line 70">
              <a:extLst>
                <a:ext uri="{FF2B5EF4-FFF2-40B4-BE49-F238E27FC236}">
                  <a16:creationId xmlns:a16="http://schemas.microsoft.com/office/drawing/2014/main" id="{0C90479C-05AE-8073-D1F7-F709ABF0B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940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03" name="Line 71">
              <a:extLst>
                <a:ext uri="{FF2B5EF4-FFF2-40B4-BE49-F238E27FC236}">
                  <a16:creationId xmlns:a16="http://schemas.microsoft.com/office/drawing/2014/main" id="{7469C2F4-FD58-1158-C172-B3A0B48BDE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858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04" name="Line 72">
              <a:extLst>
                <a:ext uri="{FF2B5EF4-FFF2-40B4-BE49-F238E27FC236}">
                  <a16:creationId xmlns:a16="http://schemas.microsoft.com/office/drawing/2014/main" id="{31A928BA-8024-3607-C1B6-DDBF78571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81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05" name="Line 73">
              <a:extLst>
                <a:ext uri="{FF2B5EF4-FFF2-40B4-BE49-F238E27FC236}">
                  <a16:creationId xmlns:a16="http://schemas.microsoft.com/office/drawing/2014/main" id="{0A87A1DD-8BD6-FA69-E754-8C6ECE962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03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06" name="Line 74">
              <a:extLst>
                <a:ext uri="{FF2B5EF4-FFF2-40B4-BE49-F238E27FC236}">
                  <a16:creationId xmlns:a16="http://schemas.microsoft.com/office/drawing/2014/main" id="{7793A546-4BE0-CFCE-FDBB-91FA910E0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621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07" name="Line 75">
              <a:extLst>
                <a:ext uri="{FF2B5EF4-FFF2-40B4-BE49-F238E27FC236}">
                  <a16:creationId xmlns:a16="http://schemas.microsoft.com/office/drawing/2014/main" id="{6D86D312-D031-1859-B247-369176C6E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544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08" name="Line 76">
              <a:extLst>
                <a:ext uri="{FF2B5EF4-FFF2-40B4-BE49-F238E27FC236}">
                  <a16:creationId xmlns:a16="http://schemas.microsoft.com/office/drawing/2014/main" id="{B2939DE5-636F-616E-4ED7-A24765F42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2018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09" name="Line 77">
              <a:extLst>
                <a:ext uri="{FF2B5EF4-FFF2-40B4-BE49-F238E27FC236}">
                  <a16:creationId xmlns:a16="http://schemas.microsoft.com/office/drawing/2014/main" id="{3BA721D9-521D-5B8B-A079-BA64F2289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6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10" name="Line 78">
              <a:extLst>
                <a:ext uri="{FF2B5EF4-FFF2-40B4-BE49-F238E27FC236}">
                  <a16:creationId xmlns:a16="http://schemas.microsoft.com/office/drawing/2014/main" id="{13AFD692-EFBE-B762-DDE9-06B9889D8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11" name="Line 79">
              <a:extLst>
                <a:ext uri="{FF2B5EF4-FFF2-40B4-BE49-F238E27FC236}">
                  <a16:creationId xmlns:a16="http://schemas.microsoft.com/office/drawing/2014/main" id="{83F88DBB-597C-9631-1F66-62F4FF66F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12" name="Line 80">
              <a:extLst>
                <a:ext uri="{FF2B5EF4-FFF2-40B4-BE49-F238E27FC236}">
                  <a16:creationId xmlns:a16="http://schemas.microsoft.com/office/drawing/2014/main" id="{C9022636-D219-B2B8-86AB-EAE2A0655D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5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13" name="Line 81">
              <a:extLst>
                <a:ext uri="{FF2B5EF4-FFF2-40B4-BE49-F238E27FC236}">
                  <a16:creationId xmlns:a16="http://schemas.microsoft.com/office/drawing/2014/main" id="{FE413C9F-7614-0CAB-70A7-3BEBBAE02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3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14" name="Line 82">
              <a:extLst>
                <a:ext uri="{FF2B5EF4-FFF2-40B4-BE49-F238E27FC236}">
                  <a16:creationId xmlns:a16="http://schemas.microsoft.com/office/drawing/2014/main" id="{373E3403-4F8D-BF55-778D-7C4C87B9F6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0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15" name="Line 83">
              <a:extLst>
                <a:ext uri="{FF2B5EF4-FFF2-40B4-BE49-F238E27FC236}">
                  <a16:creationId xmlns:a16="http://schemas.microsoft.com/office/drawing/2014/main" id="{6C82B2BC-FCE1-6B60-58FC-12FFFE6831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8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16" name="Line 84">
              <a:extLst>
                <a:ext uri="{FF2B5EF4-FFF2-40B4-BE49-F238E27FC236}">
                  <a16:creationId xmlns:a16="http://schemas.microsoft.com/office/drawing/2014/main" id="{ABCCC867-F7D8-AA6A-09E5-694B0E4A5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17" name="Line 85">
              <a:extLst>
                <a:ext uri="{FF2B5EF4-FFF2-40B4-BE49-F238E27FC236}">
                  <a16:creationId xmlns:a16="http://schemas.microsoft.com/office/drawing/2014/main" id="{CEA20538-C06F-168B-4097-0FD00F9FC0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6918" name="Rectangle 86">
              <a:extLst>
                <a:ext uri="{FF2B5EF4-FFF2-40B4-BE49-F238E27FC236}">
                  <a16:creationId xmlns:a16="http://schemas.microsoft.com/office/drawing/2014/main" id="{1ED1FEE3-2039-04C2-54D4-164B73456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1391"/>
              <a:ext cx="107" cy="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400">
                  <a:solidFill>
                    <a:srgbClr val="FFFF99"/>
                  </a:solidFill>
                  <a:latin typeface="Arial" panose="020B0604020202020204" pitchFamily="34" charset="0"/>
                </a:rPr>
                <a:t>Income</a:t>
              </a:r>
              <a:endParaRPr lang="en-US" altLang="en-US"/>
            </a:p>
          </p:txBody>
        </p:sp>
        <p:sp>
          <p:nvSpPr>
            <p:cNvPr id="376919" name="Rectangle 87">
              <a:extLst>
                <a:ext uri="{FF2B5EF4-FFF2-40B4-BE49-F238E27FC236}">
                  <a16:creationId xmlns:a16="http://schemas.microsoft.com/office/drawing/2014/main" id="{66EFCA3F-268D-A2B4-8EFC-1D9E79FBD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" y="1995"/>
              <a:ext cx="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-</a:t>
              </a:r>
              <a:endParaRPr lang="en-US" altLang="en-US"/>
            </a:p>
          </p:txBody>
        </p:sp>
        <p:sp>
          <p:nvSpPr>
            <p:cNvPr id="376920" name="Rectangle 88">
              <a:extLst>
                <a:ext uri="{FF2B5EF4-FFF2-40B4-BE49-F238E27FC236}">
                  <a16:creationId xmlns:a16="http://schemas.microsoft.com/office/drawing/2014/main" id="{8B9BA377-5193-875B-A835-EF9571B71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1918"/>
              <a:ext cx="60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5,000</a:t>
              </a:r>
              <a:endParaRPr lang="en-US" altLang="en-US"/>
            </a:p>
          </p:txBody>
        </p:sp>
        <p:sp>
          <p:nvSpPr>
            <p:cNvPr id="376921" name="Rectangle 89">
              <a:extLst>
                <a:ext uri="{FF2B5EF4-FFF2-40B4-BE49-F238E27FC236}">
                  <a16:creationId xmlns:a16="http://schemas.microsoft.com/office/drawing/2014/main" id="{B620D8CD-28F4-B04D-068D-48A58B39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836"/>
              <a:ext cx="72" cy="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10,000</a:t>
              </a:r>
              <a:endParaRPr lang="en-US" altLang="en-US"/>
            </a:p>
          </p:txBody>
        </p:sp>
        <p:sp>
          <p:nvSpPr>
            <p:cNvPr id="376922" name="Rectangle 90">
              <a:extLst>
                <a:ext uri="{FF2B5EF4-FFF2-40B4-BE49-F238E27FC236}">
                  <a16:creationId xmlns:a16="http://schemas.microsoft.com/office/drawing/2014/main" id="{6095F4DB-241B-F28B-9B09-AA4B78D37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758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15,000</a:t>
              </a:r>
              <a:endParaRPr lang="en-US" altLang="en-US"/>
            </a:p>
          </p:txBody>
        </p:sp>
        <p:sp>
          <p:nvSpPr>
            <p:cNvPr id="376923" name="Rectangle 91">
              <a:extLst>
                <a:ext uri="{FF2B5EF4-FFF2-40B4-BE49-F238E27FC236}">
                  <a16:creationId xmlns:a16="http://schemas.microsoft.com/office/drawing/2014/main" id="{E3B16418-6BCD-0908-F6A5-AFEBDF525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68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20,000</a:t>
              </a:r>
              <a:endParaRPr lang="en-US" altLang="en-US"/>
            </a:p>
          </p:txBody>
        </p:sp>
        <p:sp>
          <p:nvSpPr>
            <p:cNvPr id="376924" name="Rectangle 92">
              <a:extLst>
                <a:ext uri="{FF2B5EF4-FFF2-40B4-BE49-F238E27FC236}">
                  <a16:creationId xmlns:a16="http://schemas.microsoft.com/office/drawing/2014/main" id="{84E79E8C-844E-3957-C4A1-7275250A5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99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25,000</a:t>
              </a:r>
              <a:endParaRPr lang="en-US" altLang="en-US"/>
            </a:p>
          </p:txBody>
        </p:sp>
        <p:sp>
          <p:nvSpPr>
            <p:cNvPr id="376925" name="Rectangle 93">
              <a:extLst>
                <a:ext uri="{FF2B5EF4-FFF2-40B4-BE49-F238E27FC236}">
                  <a16:creationId xmlns:a16="http://schemas.microsoft.com/office/drawing/2014/main" id="{BF4B4C1E-BA44-493E-C7C5-1E0EF823F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2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30,000</a:t>
              </a:r>
              <a:endParaRPr lang="en-US" altLang="en-US"/>
            </a:p>
          </p:txBody>
        </p:sp>
        <p:sp>
          <p:nvSpPr>
            <p:cNvPr id="376926" name="Rectangle 94">
              <a:extLst>
                <a:ext uri="{FF2B5EF4-FFF2-40B4-BE49-F238E27FC236}">
                  <a16:creationId xmlns:a16="http://schemas.microsoft.com/office/drawing/2014/main" id="{7CA15FE0-2AF4-153F-691E-4699904D9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2047"/>
              <a:ext cx="64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&lt; 10K</a:t>
              </a:r>
              <a:endParaRPr lang="en-US" altLang="en-US" dirty="0"/>
            </a:p>
          </p:txBody>
        </p:sp>
        <p:sp>
          <p:nvSpPr>
            <p:cNvPr id="376927" name="Rectangle 95">
              <a:extLst>
                <a:ext uri="{FF2B5EF4-FFF2-40B4-BE49-F238E27FC236}">
                  <a16:creationId xmlns:a16="http://schemas.microsoft.com/office/drawing/2014/main" id="{E3F9DCFC-8075-C251-B522-A51BA1640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10-20K</a:t>
              </a:r>
              <a:endParaRPr lang="en-US" altLang="en-US" dirty="0"/>
            </a:p>
          </p:txBody>
        </p:sp>
        <p:sp>
          <p:nvSpPr>
            <p:cNvPr id="376928" name="Rectangle 96">
              <a:extLst>
                <a:ext uri="{FF2B5EF4-FFF2-40B4-BE49-F238E27FC236}">
                  <a16:creationId xmlns:a16="http://schemas.microsoft.com/office/drawing/2014/main" id="{9E94D133-468C-F904-4F67-915AC2733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20-30K</a:t>
              </a:r>
              <a:endParaRPr lang="en-US" altLang="en-US" dirty="0"/>
            </a:p>
          </p:txBody>
        </p:sp>
        <p:sp>
          <p:nvSpPr>
            <p:cNvPr id="376929" name="Rectangle 97">
              <a:extLst>
                <a:ext uri="{FF2B5EF4-FFF2-40B4-BE49-F238E27FC236}">
                  <a16:creationId xmlns:a16="http://schemas.microsoft.com/office/drawing/2014/main" id="{0597CB76-36E3-1BDA-02C3-AB5A5323E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30-40K</a:t>
              </a:r>
              <a:endParaRPr lang="en-US" altLang="en-US" dirty="0"/>
            </a:p>
          </p:txBody>
        </p:sp>
        <p:sp>
          <p:nvSpPr>
            <p:cNvPr id="376930" name="Rectangle 98">
              <a:extLst>
                <a:ext uri="{FF2B5EF4-FFF2-40B4-BE49-F238E27FC236}">
                  <a16:creationId xmlns:a16="http://schemas.microsoft.com/office/drawing/2014/main" id="{1B2FE8C0-3001-9D76-DC1E-2B56DA775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40-50K</a:t>
              </a:r>
              <a:endParaRPr lang="en-US" altLang="en-US" dirty="0"/>
            </a:p>
          </p:txBody>
        </p:sp>
        <p:sp>
          <p:nvSpPr>
            <p:cNvPr id="376931" name="Rectangle 99">
              <a:extLst>
                <a:ext uri="{FF2B5EF4-FFF2-40B4-BE49-F238E27FC236}">
                  <a16:creationId xmlns:a16="http://schemas.microsoft.com/office/drawing/2014/main" id="{CD0A7F1D-FDE8-58F4-B2FA-DB858CE9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50-60K</a:t>
              </a:r>
              <a:endParaRPr lang="en-US" altLang="en-US" dirty="0"/>
            </a:p>
          </p:txBody>
        </p:sp>
        <p:sp>
          <p:nvSpPr>
            <p:cNvPr id="376932" name="Rectangle 100">
              <a:extLst>
                <a:ext uri="{FF2B5EF4-FFF2-40B4-BE49-F238E27FC236}">
                  <a16:creationId xmlns:a16="http://schemas.microsoft.com/office/drawing/2014/main" id="{20BC86B9-8F55-6922-E076-C8DE3A81F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60-70K</a:t>
              </a:r>
              <a:endParaRPr lang="en-US" altLang="en-US" dirty="0"/>
            </a:p>
          </p:txBody>
        </p:sp>
        <p:sp>
          <p:nvSpPr>
            <p:cNvPr id="376933" name="Rectangle 101">
              <a:extLst>
                <a:ext uri="{FF2B5EF4-FFF2-40B4-BE49-F238E27FC236}">
                  <a16:creationId xmlns:a16="http://schemas.microsoft.com/office/drawing/2014/main" id="{F91A45BD-900B-2830-2593-3024C7BC2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047"/>
              <a:ext cx="5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70K+</a:t>
              </a:r>
              <a:endParaRPr lang="en-US" altLang="en-US" dirty="0"/>
            </a:p>
          </p:txBody>
        </p:sp>
        <p:sp>
          <p:nvSpPr>
            <p:cNvPr id="376934" name="Rectangle 102">
              <a:extLst>
                <a:ext uri="{FF2B5EF4-FFF2-40B4-BE49-F238E27FC236}">
                  <a16:creationId xmlns:a16="http://schemas.microsoft.com/office/drawing/2014/main" id="{3DEAC0A6-4D5D-B0A7-7119-04A829211E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05" y="1852"/>
              <a:ext cx="205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Numbers of People</a:t>
              </a:r>
              <a:endParaRPr lang="en-US" altLang="en-US"/>
            </a:p>
          </p:txBody>
        </p:sp>
        <p:sp>
          <p:nvSpPr>
            <p:cNvPr id="376935" name="Rectangle 103">
              <a:extLst>
                <a:ext uri="{FF2B5EF4-FFF2-40B4-BE49-F238E27FC236}">
                  <a16:creationId xmlns:a16="http://schemas.microsoft.com/office/drawing/2014/main" id="{67C2A5FF-38AF-36DE-8D65-161EB760B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1249"/>
              <a:ext cx="855" cy="2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6936" name="Rectangle 104">
              <a:extLst>
                <a:ext uri="{FF2B5EF4-FFF2-40B4-BE49-F238E27FC236}">
                  <a16:creationId xmlns:a16="http://schemas.microsoft.com/office/drawing/2014/main" id="{67906374-4ED6-73A0-9077-390305C73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" y="1261"/>
              <a:ext cx="1365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prob = </a:t>
              </a:r>
              <a:r>
                <a:rPr lang="en-US" altLang="en-US" sz="900" u="sng"/>
                <a:t>exp(b</a:t>
              </a:r>
              <a:r>
                <a:rPr lang="en-US" altLang="en-US" sz="900" u="sng" baseline="-25000"/>
                <a:t>0</a:t>
              </a:r>
              <a:r>
                <a:rPr lang="en-US" altLang="en-US" sz="900" u="sng"/>
                <a:t> + b</a:t>
              </a:r>
              <a:r>
                <a:rPr lang="en-US" altLang="en-US" sz="900" u="sng" baseline="-25000"/>
                <a:t>1</a:t>
              </a:r>
              <a:r>
                <a:rPr lang="en-US" altLang="en-US" sz="900" u="sng"/>
                <a:t>X</a:t>
              </a:r>
              <a:r>
                <a:rPr lang="en-US" altLang="en-US" sz="900" u="sng" baseline="-25000"/>
                <a:t>1</a:t>
              </a:r>
              <a:r>
                <a:rPr lang="en-US" altLang="en-US" sz="900" u="sng"/>
                <a:t>)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        (1 + exp(b</a:t>
              </a:r>
              <a:r>
                <a:rPr lang="en-US" altLang="en-US" sz="900" baseline="-25000"/>
                <a:t>0</a:t>
              </a:r>
              <a:r>
                <a:rPr lang="en-US" altLang="en-US" sz="900"/>
                <a:t> + b</a:t>
              </a:r>
              <a:r>
                <a:rPr lang="en-US" altLang="en-US" sz="900" baseline="-25000"/>
                <a:t>1</a:t>
              </a:r>
              <a:r>
                <a:rPr lang="en-US" altLang="en-US" sz="900"/>
                <a:t>X</a:t>
              </a:r>
              <a:r>
                <a:rPr lang="en-US" altLang="en-US" sz="900" baseline="-25000"/>
                <a:t>1</a:t>
              </a:r>
              <a:r>
                <a:rPr lang="en-US" altLang="en-US" sz="900"/>
                <a:t>)</a:t>
              </a:r>
            </a:p>
          </p:txBody>
        </p:sp>
        <p:sp>
          <p:nvSpPr>
            <p:cNvPr id="376937" name="Rectangle 105">
              <a:extLst>
                <a:ext uri="{FF2B5EF4-FFF2-40B4-BE49-F238E27FC236}">
                  <a16:creationId xmlns:a16="http://schemas.microsoft.com/office/drawing/2014/main" id="{B3135CFA-F6E0-D2EF-63B5-D950989A7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" y="1511"/>
              <a:ext cx="862" cy="56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6938" name="Rectangle 106">
              <a:extLst>
                <a:ext uri="{FF2B5EF4-FFF2-40B4-BE49-F238E27FC236}">
                  <a16:creationId xmlns:a16="http://schemas.microsoft.com/office/drawing/2014/main" id="{2E83FA35-F647-CA5C-7E8B-11331B674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48"/>
              <a:ext cx="810" cy="504"/>
            </a:xfrm>
            <a:prstGeom prst="rect">
              <a:avLst/>
            </a:prstGeom>
            <a:noFill/>
            <a:ln w="571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376939" name="Line 107">
            <a:extLst>
              <a:ext uri="{FF2B5EF4-FFF2-40B4-BE49-F238E27FC236}">
                <a16:creationId xmlns:a16="http://schemas.microsoft.com/office/drawing/2014/main" id="{85897068-2255-1FEB-556F-79E960D334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28039" y="2730500"/>
            <a:ext cx="327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376940" name="Picture 108">
            <a:extLst>
              <a:ext uri="{FF2B5EF4-FFF2-40B4-BE49-F238E27FC236}">
                <a16:creationId xmlns:a16="http://schemas.microsoft.com/office/drawing/2014/main" id="{50FA9F56-2CF5-FD7C-71BE-A42E231A6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9" y="4591050"/>
            <a:ext cx="136683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941" name="Text Box 109">
            <a:extLst>
              <a:ext uri="{FF2B5EF4-FFF2-40B4-BE49-F238E27FC236}">
                <a16:creationId xmlns:a16="http://schemas.microsoft.com/office/drawing/2014/main" id="{2B6F694A-485A-B61A-8EEA-26C0B7CE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13" y="5314950"/>
            <a:ext cx="7747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900">
                <a:latin typeface="Arial" panose="020B0604020202020204" pitchFamily="34" charset="0"/>
              </a:rPr>
              <a:t>11.9% APR</a:t>
            </a:r>
          </a:p>
        </p:txBody>
      </p:sp>
      <p:sp>
        <p:nvSpPr>
          <p:cNvPr id="376942" name="Text Box 110">
            <a:extLst>
              <a:ext uri="{FF2B5EF4-FFF2-40B4-BE49-F238E27FC236}">
                <a16:creationId xmlns:a16="http://schemas.microsoft.com/office/drawing/2014/main" id="{F569C55C-279D-73B5-8D33-4268E913B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462588"/>
            <a:ext cx="8239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900">
                <a:latin typeface="Arial" panose="020B0604020202020204" pitchFamily="34" charset="0"/>
              </a:rPr>
              <a:t>No Annual</a:t>
            </a:r>
          </a:p>
          <a:p>
            <a:r>
              <a:rPr lang="en-US" altLang="en-US" sz="900">
                <a:latin typeface="Arial" panose="020B0604020202020204" pitchFamily="34" charset="0"/>
              </a:rPr>
              <a:t>Fee</a:t>
            </a:r>
          </a:p>
        </p:txBody>
      </p:sp>
      <p:sp>
        <p:nvSpPr>
          <p:cNvPr id="376943" name="Text Box 111">
            <a:extLst>
              <a:ext uri="{FF2B5EF4-FFF2-40B4-BE49-F238E27FC236}">
                <a16:creationId xmlns:a16="http://schemas.microsoft.com/office/drawing/2014/main" id="{5298F748-8C0C-FD4D-BDBA-E17988927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314" y="4813301"/>
            <a:ext cx="7729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latin typeface="Arial" panose="020B0604020202020204" pitchFamily="34" charset="0"/>
              </a:rPr>
              <a:t>ABC Bank</a:t>
            </a:r>
          </a:p>
        </p:txBody>
      </p:sp>
      <p:pic>
        <p:nvPicPr>
          <p:cNvPr id="376945" name="Picture 113">
            <a:extLst>
              <a:ext uri="{FF2B5EF4-FFF2-40B4-BE49-F238E27FC236}">
                <a16:creationId xmlns:a16="http://schemas.microsoft.com/office/drawing/2014/main" id="{FC7C7EB8-0FC0-76E8-42F6-F95697FF5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5016500"/>
            <a:ext cx="4651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6948" name="Group 116">
            <a:extLst>
              <a:ext uri="{FF2B5EF4-FFF2-40B4-BE49-F238E27FC236}">
                <a16:creationId xmlns:a16="http://schemas.microsoft.com/office/drawing/2014/main" id="{9A642AE0-BC62-ABD1-5699-2C51AE10E67C}"/>
              </a:ext>
            </a:extLst>
          </p:cNvPr>
          <p:cNvGrpSpPr>
            <a:grpSpLocks/>
          </p:cNvGrpSpPr>
          <p:nvPr/>
        </p:nvGrpSpPr>
        <p:grpSpPr bwMode="auto">
          <a:xfrm>
            <a:off x="4876803" y="2133601"/>
            <a:ext cx="781726" cy="1069975"/>
            <a:chOff x="2160" y="1920"/>
            <a:chExt cx="473" cy="622"/>
          </a:xfrm>
        </p:grpSpPr>
        <p:grpSp>
          <p:nvGrpSpPr>
            <p:cNvPr id="376947" name="Group 115">
              <a:extLst>
                <a:ext uri="{FF2B5EF4-FFF2-40B4-BE49-F238E27FC236}">
                  <a16:creationId xmlns:a16="http://schemas.microsoft.com/office/drawing/2014/main" id="{E14F590A-0853-B10F-4828-397BEA2CC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920"/>
              <a:ext cx="468" cy="622"/>
              <a:chOff x="2035" y="1386"/>
              <a:chExt cx="468" cy="622"/>
            </a:xfrm>
          </p:grpSpPr>
          <p:sp>
            <p:nvSpPr>
              <p:cNvPr id="376845" name="Text Box 13">
                <a:extLst>
                  <a:ext uri="{FF2B5EF4-FFF2-40B4-BE49-F238E27FC236}">
                    <a16:creationId xmlns:a16="http://schemas.microsoft.com/office/drawing/2014/main" id="{47E7B594-A2CA-16BF-6096-E405939C64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5" y="1386"/>
                <a:ext cx="468" cy="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000">
                    <a:latin typeface="Arial" panose="020B0604020202020204" pitchFamily="34" charset="0"/>
                  </a:rPr>
                  <a:t>ABC Bank</a:t>
                </a:r>
              </a:p>
            </p:txBody>
          </p:sp>
          <p:grpSp>
            <p:nvGrpSpPr>
              <p:cNvPr id="376946" name="Group 114">
                <a:extLst>
                  <a:ext uri="{FF2B5EF4-FFF2-40B4-BE49-F238E27FC236}">
                    <a16:creationId xmlns:a16="http://schemas.microsoft.com/office/drawing/2014/main" id="{9A3B6CE1-A3F0-878B-888F-898AA7E516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7" y="1515"/>
                <a:ext cx="463" cy="493"/>
                <a:chOff x="2037" y="1515"/>
                <a:chExt cx="463" cy="493"/>
              </a:xfrm>
            </p:grpSpPr>
            <p:sp>
              <p:nvSpPr>
                <p:cNvPr id="376844" name="Text Box 12">
                  <a:extLst>
                    <a:ext uri="{FF2B5EF4-FFF2-40B4-BE49-F238E27FC236}">
                      <a16:creationId xmlns:a16="http://schemas.microsoft.com/office/drawing/2014/main" id="{7D09A5DE-4AFF-E9C9-793B-4B5E07F1C0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7" y="1795"/>
                  <a:ext cx="463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altLang="en-US" sz="900">
                      <a:latin typeface="Arial" panose="020B0604020202020204" pitchFamily="34" charset="0"/>
                    </a:rPr>
                    <a:t>No Annual</a:t>
                  </a:r>
                </a:p>
                <a:p>
                  <a:r>
                    <a:rPr lang="en-US" altLang="en-US" sz="900">
                      <a:latin typeface="Arial" panose="020B0604020202020204" pitchFamily="34" charset="0"/>
                    </a:rPr>
                    <a:t>Fee</a:t>
                  </a:r>
                </a:p>
              </p:txBody>
            </p:sp>
            <p:pic>
              <p:nvPicPr>
                <p:cNvPr id="376944" name="Picture 112">
                  <a:extLst>
                    <a:ext uri="{FF2B5EF4-FFF2-40B4-BE49-F238E27FC236}">
                      <a16:creationId xmlns:a16="http://schemas.microsoft.com/office/drawing/2014/main" id="{79C20E0E-571C-20D8-C08E-606F9D5CC8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85" y="1515"/>
                  <a:ext cx="293" cy="2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76843" name="Text Box 11">
              <a:extLst>
                <a:ext uri="{FF2B5EF4-FFF2-40B4-BE49-F238E27FC236}">
                  <a16:creationId xmlns:a16="http://schemas.microsoft.com/office/drawing/2014/main" id="{68CBA9C0-20B6-104A-59AE-DE0C75EB9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256"/>
              <a:ext cx="473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>
                  <a:latin typeface="Arial" panose="020B0604020202020204" pitchFamily="34" charset="0"/>
                </a:rPr>
                <a:t>11.9% APR</a:t>
              </a:r>
            </a:p>
          </p:txBody>
        </p:sp>
      </p:grp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EA0D5F-706E-104B-9DD8-600557626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D273-5A3B-434F-98B9-51E73C38AB81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87074" name="Rectangle 2">
            <a:extLst>
              <a:ext uri="{FF2B5EF4-FFF2-40B4-BE49-F238E27FC236}">
                <a16:creationId xmlns:a16="http://schemas.microsoft.com/office/drawing/2014/main" id="{F2BE43D2-6000-64DB-B46C-55B2A2750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4" y="2043114"/>
            <a:ext cx="2268537" cy="1652587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7075" name="Oval 3">
            <a:extLst>
              <a:ext uri="{FF2B5EF4-FFF2-40B4-BE49-F238E27FC236}">
                <a16:creationId xmlns:a16="http://schemas.microsoft.com/office/drawing/2014/main" id="{29DD8162-9DC3-ACD4-ABE9-93EA25925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850" y="2335213"/>
            <a:ext cx="952500" cy="47625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387076" name="Text Box 4">
            <a:extLst>
              <a:ext uri="{FF2B5EF4-FFF2-40B4-BE49-F238E27FC236}">
                <a16:creationId xmlns:a16="http://schemas.microsoft.com/office/drawing/2014/main" id="{DD079826-923A-B1DF-7AAE-57CC71F33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910" y="1752601"/>
            <a:ext cx="17011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Modeling file selected </a:t>
            </a:r>
          </a:p>
        </p:txBody>
      </p:sp>
      <p:sp>
        <p:nvSpPr>
          <p:cNvPr id="387077" name="Text Box 5">
            <a:extLst>
              <a:ext uri="{FF2B5EF4-FFF2-40B4-BE49-F238E27FC236}">
                <a16:creationId xmlns:a16="http://schemas.microsoft.com/office/drawing/2014/main" id="{5241855A-0E26-47CE-E096-CECAF216E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603" y="2979739"/>
            <a:ext cx="15408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20,000 sample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of nonpurchasers of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exercise equipment</a:t>
            </a:r>
          </a:p>
        </p:txBody>
      </p:sp>
      <p:sp>
        <p:nvSpPr>
          <p:cNvPr id="387078" name="Text Box 6">
            <a:extLst>
              <a:ext uri="{FF2B5EF4-FFF2-40B4-BE49-F238E27FC236}">
                <a16:creationId xmlns:a16="http://schemas.microsoft.com/office/drawing/2014/main" id="{E6601F68-CE84-99C5-7343-4051F46C3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657" y="4419601"/>
            <a:ext cx="13756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Campaign mailed</a:t>
            </a:r>
          </a:p>
        </p:txBody>
      </p:sp>
      <p:sp>
        <p:nvSpPr>
          <p:cNvPr id="387079" name="Rectangle 7">
            <a:extLst>
              <a:ext uri="{FF2B5EF4-FFF2-40B4-BE49-F238E27FC236}">
                <a16:creationId xmlns:a16="http://schemas.microsoft.com/office/drawing/2014/main" id="{30AA9340-165D-AD59-8014-4E4A494AE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0" y="4586289"/>
            <a:ext cx="2268538" cy="157797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7080" name="Oval 8">
            <a:extLst>
              <a:ext uri="{FF2B5EF4-FFF2-40B4-BE49-F238E27FC236}">
                <a16:creationId xmlns:a16="http://schemas.microsoft.com/office/drawing/2014/main" id="{952EF163-AF2B-00E0-EDE2-030EBD114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288" y="4765676"/>
            <a:ext cx="1954212" cy="1204913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387081" name="Text Box 9">
            <a:extLst>
              <a:ext uri="{FF2B5EF4-FFF2-40B4-BE49-F238E27FC236}">
                <a16:creationId xmlns:a16="http://schemas.microsoft.com/office/drawing/2014/main" id="{F38DD39D-DCB5-E34F-B6B4-ACFD086BB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676400"/>
            <a:ext cx="1785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“Look-alike” logistic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 model developed</a:t>
            </a:r>
          </a:p>
        </p:txBody>
      </p:sp>
      <p:sp>
        <p:nvSpPr>
          <p:cNvPr id="387082" name="Line 10">
            <a:extLst>
              <a:ext uri="{FF2B5EF4-FFF2-40B4-BE49-F238E27FC236}">
                <a16:creationId xmlns:a16="http://schemas.microsoft.com/office/drawing/2014/main" id="{65BFADA0-BF01-1506-2E2C-4B638B6CFB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5438" y="5464175"/>
            <a:ext cx="69056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7083" name="Line 11">
            <a:extLst>
              <a:ext uri="{FF2B5EF4-FFF2-40B4-BE49-F238E27FC236}">
                <a16:creationId xmlns:a16="http://schemas.microsoft.com/office/drawing/2014/main" id="{B5C5DB62-9711-23DC-2A96-F4719CB683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5038" y="5464175"/>
            <a:ext cx="82391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7084" name="Text Box 12">
            <a:extLst>
              <a:ext uri="{FF2B5EF4-FFF2-40B4-BE49-F238E27FC236}">
                <a16:creationId xmlns:a16="http://schemas.microsoft.com/office/drawing/2014/main" id="{D6EBB45B-E0D9-41D0-94D9-E204E8C9D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9396" y="1905001"/>
            <a:ext cx="11480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Model used to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score list</a:t>
            </a:r>
          </a:p>
        </p:txBody>
      </p:sp>
      <p:sp>
        <p:nvSpPr>
          <p:cNvPr id="387085" name="Text Box 13">
            <a:extLst>
              <a:ext uri="{FF2B5EF4-FFF2-40B4-BE49-F238E27FC236}">
                <a16:creationId xmlns:a16="http://schemas.microsoft.com/office/drawing/2014/main" id="{671CB3F7-89A8-4879-7E8C-7D198D4DE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679" y="3741739"/>
            <a:ext cx="17796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Life-style List Company</a:t>
            </a:r>
          </a:p>
        </p:txBody>
      </p:sp>
      <p:sp>
        <p:nvSpPr>
          <p:cNvPr id="387086" name="Text Box 14">
            <a:extLst>
              <a:ext uri="{FF2B5EF4-FFF2-40B4-BE49-F238E27FC236}">
                <a16:creationId xmlns:a16="http://schemas.microsoft.com/office/drawing/2014/main" id="{57E2D169-8A96-9044-408F-AD340CC33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239" y="6159501"/>
            <a:ext cx="10102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Arial" panose="020B0604020202020204" pitchFamily="34" charset="0"/>
              </a:rPr>
              <a:t>Responders</a:t>
            </a:r>
          </a:p>
        </p:txBody>
      </p:sp>
      <p:sp>
        <p:nvSpPr>
          <p:cNvPr id="387087" name="Line 15">
            <a:extLst>
              <a:ext uri="{FF2B5EF4-FFF2-40B4-BE49-F238E27FC236}">
                <a16:creationId xmlns:a16="http://schemas.microsoft.com/office/drawing/2014/main" id="{675E5A45-C6DB-2D2E-18EC-C6FF6B4E8C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75650" y="5840414"/>
            <a:ext cx="331788" cy="306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7088" name="Text Box 16">
            <a:extLst>
              <a:ext uri="{FF2B5EF4-FFF2-40B4-BE49-F238E27FC236}">
                <a16:creationId xmlns:a16="http://schemas.microsoft.com/office/drawing/2014/main" id="{90883677-8943-7E11-17EB-B72F5FC63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696" y="4338639"/>
            <a:ext cx="15888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Campaign evaluated</a:t>
            </a:r>
          </a:p>
        </p:txBody>
      </p:sp>
      <p:sp>
        <p:nvSpPr>
          <p:cNvPr id="387089" name="Rectangle 17">
            <a:extLst>
              <a:ext uri="{FF2B5EF4-FFF2-40B4-BE49-F238E27FC236}">
                <a16:creationId xmlns:a16="http://schemas.microsoft.com/office/drawing/2014/main" id="{7DF90B07-0EEA-CCB0-1C28-226C4D438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63" y="4800601"/>
            <a:ext cx="914400" cy="1304925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7090" name="Line 18">
            <a:extLst>
              <a:ext uri="{FF2B5EF4-FFF2-40B4-BE49-F238E27FC236}">
                <a16:creationId xmlns:a16="http://schemas.microsoft.com/office/drawing/2014/main" id="{EF8B46E9-56BF-7BE2-037B-B7E236616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1" y="6129338"/>
            <a:ext cx="938213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87091" name="Group 19">
            <a:extLst>
              <a:ext uri="{FF2B5EF4-FFF2-40B4-BE49-F238E27FC236}">
                <a16:creationId xmlns:a16="http://schemas.microsoft.com/office/drawing/2014/main" id="{48729827-C00A-05D1-5EBD-6278D67E3727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800600"/>
            <a:ext cx="909638" cy="1371600"/>
            <a:chOff x="1892" y="595"/>
            <a:chExt cx="776" cy="1638"/>
          </a:xfrm>
        </p:grpSpPr>
        <p:sp>
          <p:nvSpPr>
            <p:cNvPr id="387092" name="Line 20">
              <a:extLst>
                <a:ext uri="{FF2B5EF4-FFF2-40B4-BE49-F238E27FC236}">
                  <a16:creationId xmlns:a16="http://schemas.microsoft.com/office/drawing/2014/main" id="{12813256-F15C-9421-7BDB-5139C8A56E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72" y="1389"/>
              <a:ext cx="31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87093" name="Group 21">
              <a:extLst>
                <a:ext uri="{FF2B5EF4-FFF2-40B4-BE49-F238E27FC236}">
                  <a16:creationId xmlns:a16="http://schemas.microsoft.com/office/drawing/2014/main" id="{F42676CC-AA94-E34E-A472-719CED8BF2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2" y="595"/>
              <a:ext cx="776" cy="1638"/>
              <a:chOff x="1892" y="595"/>
              <a:chExt cx="776" cy="1638"/>
            </a:xfrm>
          </p:grpSpPr>
          <p:grpSp>
            <p:nvGrpSpPr>
              <p:cNvPr id="387094" name="Group 22">
                <a:extLst>
                  <a:ext uri="{FF2B5EF4-FFF2-40B4-BE49-F238E27FC236}">
                    <a16:creationId xmlns:a16="http://schemas.microsoft.com/office/drawing/2014/main" id="{C729BE46-0FB0-C8A5-A32B-620352510C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92" y="595"/>
                <a:ext cx="776" cy="1444"/>
                <a:chOff x="1947" y="557"/>
                <a:chExt cx="776" cy="1444"/>
              </a:xfrm>
            </p:grpSpPr>
            <p:pic>
              <p:nvPicPr>
                <p:cNvPr id="387095" name="Picture 23">
                  <a:extLst>
                    <a:ext uri="{FF2B5EF4-FFF2-40B4-BE49-F238E27FC236}">
                      <a16:creationId xmlns:a16="http://schemas.microsoft.com/office/drawing/2014/main" id="{5CBA6010-D8AC-32B7-920A-18C76564B0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0" y="1625"/>
                  <a:ext cx="443" cy="3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99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87096" name="Text Box 24">
                  <a:extLst>
                    <a:ext uri="{FF2B5EF4-FFF2-40B4-BE49-F238E27FC236}">
                      <a16:creationId xmlns:a16="http://schemas.microsoft.com/office/drawing/2014/main" id="{31324C18-4FA5-A6F2-0D68-27E1A6B1AE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47" y="557"/>
                  <a:ext cx="776" cy="5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99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en-US" sz="1200">
                      <a:latin typeface="Arial" panose="020B0604020202020204" pitchFamily="34" charset="0"/>
                    </a:rPr>
                    <a:t>Healthnut</a:t>
                  </a:r>
                </a:p>
                <a:p>
                  <a:pPr algn="ctr"/>
                  <a:r>
                    <a:rPr lang="en-US" altLang="en-US" sz="1200">
                      <a:latin typeface="Arial" panose="020B0604020202020204" pitchFamily="34" charset="0"/>
                    </a:rPr>
                    <a:t>Fitness</a:t>
                  </a:r>
                </a:p>
              </p:txBody>
            </p:sp>
            <p:sp>
              <p:nvSpPr>
                <p:cNvPr id="387097" name="Text Box 25">
                  <a:extLst>
                    <a:ext uri="{FF2B5EF4-FFF2-40B4-BE49-F238E27FC236}">
                      <a16:creationId xmlns:a16="http://schemas.microsoft.com/office/drawing/2014/main" id="{7F0302BF-2111-1C27-3DFA-6AEBE171F5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51" y="1156"/>
                  <a:ext cx="638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99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en-US" sz="1200" i="1">
                      <a:latin typeface="Arial" panose="020B0604020202020204" pitchFamily="34" charset="0"/>
                    </a:rPr>
                    <a:t>Spring</a:t>
                  </a:r>
                  <a:r>
                    <a:rPr lang="en-US" altLang="en-US" sz="1200">
                      <a:solidFill>
                        <a:schemeClr val="hlink"/>
                      </a:solidFill>
                      <a:latin typeface="Arial" panose="020B0604020202020204" pitchFamily="34" charset="0"/>
                    </a:rPr>
                    <a:t> </a:t>
                  </a:r>
                  <a:r>
                    <a:rPr lang="en-US" altLang="en-US" sz="1000">
                      <a:solidFill>
                        <a:schemeClr val="hlink"/>
                      </a:solidFill>
                      <a:latin typeface="Comic Sans MS" panose="030F0702030302020204" pitchFamily="66" charset="0"/>
                    </a:rPr>
                    <a:t>  </a:t>
                  </a:r>
                </a:p>
              </p:txBody>
            </p:sp>
          </p:grpSp>
          <p:sp>
            <p:nvSpPr>
              <p:cNvPr id="387098" name="Line 26">
                <a:extLst>
                  <a:ext uri="{FF2B5EF4-FFF2-40B4-BE49-F238E27FC236}">
                    <a16:creationId xmlns:a16="http://schemas.microsoft.com/office/drawing/2014/main" id="{70D59D17-FCF4-2711-7CB5-71CBA65361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2" y="1444"/>
                <a:ext cx="7" cy="7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7099" name="Line 27">
                <a:extLst>
                  <a:ext uri="{FF2B5EF4-FFF2-40B4-BE49-F238E27FC236}">
                    <a16:creationId xmlns:a16="http://schemas.microsoft.com/office/drawing/2014/main" id="{B6905A30-B36C-AFAF-E4D7-E1C4C393CA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" y="1422"/>
                <a:ext cx="7" cy="8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7100" name="Line 28">
                <a:extLst>
                  <a:ext uri="{FF2B5EF4-FFF2-40B4-BE49-F238E27FC236}">
                    <a16:creationId xmlns:a16="http://schemas.microsoft.com/office/drawing/2014/main" id="{202DDD00-5151-DB3E-41E8-95AD6A7B0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7" y="2209"/>
                <a:ext cx="607" cy="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7101" name="Line 29">
                <a:extLst>
                  <a:ext uri="{FF2B5EF4-FFF2-40B4-BE49-F238E27FC236}">
                    <a16:creationId xmlns:a16="http://schemas.microsoft.com/office/drawing/2014/main" id="{C05ABF6C-8B41-EFBD-0095-CA64E2DEAA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5" y="2219"/>
                <a:ext cx="5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387106" name="Text Box 34">
            <a:extLst>
              <a:ext uri="{FF2B5EF4-FFF2-40B4-BE49-F238E27FC236}">
                <a16:creationId xmlns:a16="http://schemas.microsoft.com/office/drawing/2014/main" id="{DAF8396C-6B4A-F250-9BAF-6943830E1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817" y="6223001"/>
            <a:ext cx="17796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Life-style List Company</a:t>
            </a:r>
          </a:p>
        </p:txBody>
      </p:sp>
      <p:sp>
        <p:nvSpPr>
          <p:cNvPr id="387107" name="Text Box 35">
            <a:extLst>
              <a:ext uri="{FF2B5EF4-FFF2-40B4-BE49-F238E27FC236}">
                <a16:creationId xmlns:a16="http://schemas.microsoft.com/office/drawing/2014/main" id="{061F1BA1-F238-14E4-D000-7B16AC85E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7788" y="3505201"/>
            <a:ext cx="10294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35 attributes</a:t>
            </a:r>
          </a:p>
        </p:txBody>
      </p:sp>
      <p:grpSp>
        <p:nvGrpSpPr>
          <p:cNvPr id="387108" name="Group 36">
            <a:extLst>
              <a:ext uri="{FF2B5EF4-FFF2-40B4-BE49-F238E27FC236}">
                <a16:creationId xmlns:a16="http://schemas.microsoft.com/office/drawing/2014/main" id="{4EDB94DA-6E8D-B710-CC93-E52A27D5A708}"/>
              </a:ext>
            </a:extLst>
          </p:cNvPr>
          <p:cNvGrpSpPr>
            <a:grpSpLocks/>
          </p:cNvGrpSpPr>
          <p:nvPr/>
        </p:nvGrpSpPr>
        <p:grpSpPr bwMode="auto">
          <a:xfrm>
            <a:off x="3783013" y="3538538"/>
            <a:ext cx="5008562" cy="977900"/>
            <a:chOff x="1065" y="2115"/>
            <a:chExt cx="3897" cy="1010"/>
          </a:xfrm>
        </p:grpSpPr>
        <p:sp>
          <p:nvSpPr>
            <p:cNvPr id="387109" name="Line 37">
              <a:extLst>
                <a:ext uri="{FF2B5EF4-FFF2-40B4-BE49-F238E27FC236}">
                  <a16:creationId xmlns:a16="http://schemas.microsoft.com/office/drawing/2014/main" id="{3B00278E-0094-69DB-6409-8DFB8C68F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5" y="2761"/>
              <a:ext cx="466" cy="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10" name="Line 38">
              <a:extLst>
                <a:ext uri="{FF2B5EF4-FFF2-40B4-BE49-F238E27FC236}">
                  <a16:creationId xmlns:a16="http://schemas.microsoft.com/office/drawing/2014/main" id="{98B6D936-20DC-31E0-3E5C-8C96CA3B05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3" y="2115"/>
              <a:ext cx="3439" cy="6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87111" name="Rectangle 39">
            <a:extLst>
              <a:ext uri="{FF2B5EF4-FFF2-40B4-BE49-F238E27FC236}">
                <a16:creationId xmlns:a16="http://schemas.microsoft.com/office/drawing/2014/main" id="{5A6E4DF4-56CF-73B9-3CE2-0A3450774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606" y="227384"/>
            <a:ext cx="11076688" cy="906091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altLang="en-US" dirty="0"/>
              <a:t>‘Look Alike’ Model </a:t>
            </a:r>
            <a:br>
              <a:rPr lang="en-US" altLang="en-US" dirty="0"/>
            </a:br>
            <a:r>
              <a:rPr lang="en-US" altLang="en-US" sz="2700" dirty="0"/>
              <a:t>Similar Product to New List with No Prior Campaign</a:t>
            </a:r>
            <a:endParaRPr lang="en-US" altLang="en-US" dirty="0"/>
          </a:p>
        </p:txBody>
      </p:sp>
      <p:sp>
        <p:nvSpPr>
          <p:cNvPr id="387112" name="Oval 40">
            <a:extLst>
              <a:ext uri="{FF2B5EF4-FFF2-40B4-BE49-F238E27FC236}">
                <a16:creationId xmlns:a16="http://schemas.microsoft.com/office/drawing/2014/main" id="{D49E9CD8-1A8D-A3EC-04CA-1B345236E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938" y="2832101"/>
            <a:ext cx="476250" cy="301625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387113" name="Text Box 41">
            <a:extLst>
              <a:ext uri="{FF2B5EF4-FFF2-40B4-BE49-F238E27FC236}">
                <a16:creationId xmlns:a16="http://schemas.microsoft.com/office/drawing/2014/main" id="{9E4DBDFB-B166-2F97-D6EB-65EC1F261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50" y="3000376"/>
            <a:ext cx="15408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Arial" panose="020B0604020202020204" pitchFamily="34" charset="0"/>
              </a:rPr>
              <a:t>2,500 purchasers of</a:t>
            </a:r>
          </a:p>
          <a:p>
            <a:r>
              <a:rPr lang="en-US" altLang="en-US" sz="1200">
                <a:latin typeface="Arial" panose="020B0604020202020204" pitchFamily="34" charset="0"/>
              </a:rPr>
              <a:t>exercise equipment</a:t>
            </a:r>
          </a:p>
        </p:txBody>
      </p:sp>
      <p:sp>
        <p:nvSpPr>
          <p:cNvPr id="387114" name="Line 42">
            <a:extLst>
              <a:ext uri="{FF2B5EF4-FFF2-40B4-BE49-F238E27FC236}">
                <a16:creationId xmlns:a16="http://schemas.microsoft.com/office/drawing/2014/main" id="{5F3C0B5D-81EC-A69A-7FF7-0CAE63954C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1338" y="2803526"/>
            <a:ext cx="0" cy="250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7115" name="Line 43">
            <a:extLst>
              <a:ext uri="{FF2B5EF4-FFF2-40B4-BE49-F238E27FC236}">
                <a16:creationId xmlns:a16="http://schemas.microsoft.com/office/drawing/2014/main" id="{59DDBCD4-B55B-B98A-3975-71E79817A81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22764" y="3116263"/>
            <a:ext cx="560387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7116" name="Line 44">
            <a:extLst>
              <a:ext uri="{FF2B5EF4-FFF2-40B4-BE49-F238E27FC236}">
                <a16:creationId xmlns:a16="http://schemas.microsoft.com/office/drawing/2014/main" id="{E45CAAD8-84BC-95D4-6BC5-A7B69FE817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46588" y="2792413"/>
            <a:ext cx="2012950" cy="195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7117" name="Line 45">
            <a:extLst>
              <a:ext uri="{FF2B5EF4-FFF2-40B4-BE49-F238E27FC236}">
                <a16:creationId xmlns:a16="http://schemas.microsoft.com/office/drawing/2014/main" id="{E067BD1D-DA96-2CD7-06B4-32268BF276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6226" y="2586039"/>
            <a:ext cx="11477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7118" name="Text Box 46">
            <a:extLst>
              <a:ext uri="{FF2B5EF4-FFF2-40B4-BE49-F238E27FC236}">
                <a16:creationId xmlns:a16="http://schemas.microsoft.com/office/drawing/2014/main" id="{E24B86FB-AEDE-44AC-0FF8-CB74A980D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467" y="5111750"/>
            <a:ext cx="19463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Names selected using</a:t>
            </a:r>
          </a:p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“look-alike” model</a:t>
            </a:r>
            <a:r>
              <a:rPr lang="en-US" altLang="en-US" sz="12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87119" name="Line 47">
            <a:extLst>
              <a:ext uri="{FF2B5EF4-FFF2-40B4-BE49-F238E27FC236}">
                <a16:creationId xmlns:a16="http://schemas.microsoft.com/office/drawing/2014/main" id="{151BB901-CF6D-5AEF-8D6A-24466F0FCC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8064" y="2617788"/>
            <a:ext cx="2890837" cy="11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387120" name="Group 48">
            <a:extLst>
              <a:ext uri="{FF2B5EF4-FFF2-40B4-BE49-F238E27FC236}">
                <a16:creationId xmlns:a16="http://schemas.microsoft.com/office/drawing/2014/main" id="{2DE5916C-9C84-7B94-6FC7-177E3BB5D507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133601"/>
            <a:ext cx="2298700" cy="1317625"/>
            <a:chOff x="4493" y="1249"/>
            <a:chExt cx="1448" cy="830"/>
          </a:xfrm>
        </p:grpSpPr>
        <p:sp>
          <p:nvSpPr>
            <p:cNvPr id="387121" name="Rectangle 49">
              <a:extLst>
                <a:ext uri="{FF2B5EF4-FFF2-40B4-BE49-F238E27FC236}">
                  <a16:creationId xmlns:a16="http://schemas.microsoft.com/office/drawing/2014/main" id="{228B5613-84DB-50A9-A5F8-8B72F9EFD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22" name="Line 50">
              <a:extLst>
                <a:ext uri="{FF2B5EF4-FFF2-40B4-BE49-F238E27FC236}">
                  <a16:creationId xmlns:a16="http://schemas.microsoft.com/office/drawing/2014/main" id="{8FB58580-8239-7E58-4667-5DA88A9D9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940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23" name="Line 51">
              <a:extLst>
                <a:ext uri="{FF2B5EF4-FFF2-40B4-BE49-F238E27FC236}">
                  <a16:creationId xmlns:a16="http://schemas.microsoft.com/office/drawing/2014/main" id="{DB13F7ED-C2EF-7615-8538-49B6C8BB9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858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24" name="Line 52">
              <a:extLst>
                <a:ext uri="{FF2B5EF4-FFF2-40B4-BE49-F238E27FC236}">
                  <a16:creationId xmlns:a16="http://schemas.microsoft.com/office/drawing/2014/main" id="{9BDED0BE-C86A-7046-7AE7-EBE10BBA1B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81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25" name="Line 53">
              <a:extLst>
                <a:ext uri="{FF2B5EF4-FFF2-40B4-BE49-F238E27FC236}">
                  <a16:creationId xmlns:a16="http://schemas.microsoft.com/office/drawing/2014/main" id="{54AB6D66-7987-BD09-B07E-1768277F9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03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26" name="Line 54">
              <a:extLst>
                <a:ext uri="{FF2B5EF4-FFF2-40B4-BE49-F238E27FC236}">
                  <a16:creationId xmlns:a16="http://schemas.microsoft.com/office/drawing/2014/main" id="{019DDB53-559B-C79F-A0A0-BA2C53A45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621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27" name="Line 55">
              <a:extLst>
                <a:ext uri="{FF2B5EF4-FFF2-40B4-BE49-F238E27FC236}">
                  <a16:creationId xmlns:a16="http://schemas.microsoft.com/office/drawing/2014/main" id="{D2E4BD39-CD8E-C18E-E44C-E9F0C881A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28" name="Rectangle 56">
              <a:extLst>
                <a:ext uri="{FF2B5EF4-FFF2-40B4-BE49-F238E27FC236}">
                  <a16:creationId xmlns:a16="http://schemas.microsoft.com/office/drawing/2014/main" id="{91038C17-3505-5CDE-B066-B1913ACF8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noFill/>
            <a:ln w="1588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29" name="Rectangle 57">
              <a:extLst>
                <a:ext uri="{FF2B5EF4-FFF2-40B4-BE49-F238E27FC236}">
                  <a16:creationId xmlns:a16="http://schemas.microsoft.com/office/drawing/2014/main" id="{7D4BECBC-170F-6CDB-66B3-A78E36249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1749"/>
              <a:ext cx="40" cy="26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7130" name="Rectangle 58">
              <a:extLst>
                <a:ext uri="{FF2B5EF4-FFF2-40B4-BE49-F238E27FC236}">
                  <a16:creationId xmlns:a16="http://schemas.microsoft.com/office/drawing/2014/main" id="{EE6BAFC8-F0DD-A824-C32A-82B22E8AA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716"/>
              <a:ext cx="40" cy="302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7131" name="Rectangle 59">
              <a:extLst>
                <a:ext uri="{FF2B5EF4-FFF2-40B4-BE49-F238E27FC236}">
                  <a16:creationId xmlns:a16="http://schemas.microsoft.com/office/drawing/2014/main" id="{EE98F343-1D9B-C335-60FB-53F66A171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608"/>
              <a:ext cx="39" cy="410"/>
            </a:xfrm>
            <a:prstGeom prst="rect">
              <a:avLst/>
            </a:prstGeom>
            <a:solidFill>
              <a:srgbClr val="9999FF"/>
            </a:solidFill>
            <a:ln w="165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7132" name="Rectangle 60">
              <a:extLst>
                <a:ext uri="{FF2B5EF4-FFF2-40B4-BE49-F238E27FC236}">
                  <a16:creationId xmlns:a16="http://schemas.microsoft.com/office/drawing/2014/main" id="{08B631CA-99EF-4413-90C8-254C4F9E1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" y="1605"/>
              <a:ext cx="40" cy="413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7133" name="Rectangle 61">
              <a:extLst>
                <a:ext uri="{FF2B5EF4-FFF2-40B4-BE49-F238E27FC236}">
                  <a16:creationId xmlns:a16="http://schemas.microsoft.com/office/drawing/2014/main" id="{6D185A17-F3ED-C556-3551-8B24C6248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" y="1710"/>
              <a:ext cx="40" cy="308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7134" name="Rectangle 62">
              <a:extLst>
                <a:ext uri="{FF2B5EF4-FFF2-40B4-BE49-F238E27FC236}">
                  <a16:creationId xmlns:a16="http://schemas.microsoft.com/office/drawing/2014/main" id="{72019ABF-5779-7086-D318-78F7EDD0A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1742"/>
              <a:ext cx="40" cy="276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7135" name="Rectangle 63">
              <a:extLst>
                <a:ext uri="{FF2B5EF4-FFF2-40B4-BE49-F238E27FC236}">
                  <a16:creationId xmlns:a16="http://schemas.microsoft.com/office/drawing/2014/main" id="{D4BDB7B3-3A22-FDC0-16B2-C07E30CD1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" y="1794"/>
              <a:ext cx="39" cy="224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7136" name="Rectangle 64">
              <a:extLst>
                <a:ext uri="{FF2B5EF4-FFF2-40B4-BE49-F238E27FC236}">
                  <a16:creationId xmlns:a16="http://schemas.microsoft.com/office/drawing/2014/main" id="{8C0693B7-F7C3-2855-2944-F015DE5C0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" y="1839"/>
              <a:ext cx="40" cy="17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87137" name="Line 65">
              <a:extLst>
                <a:ext uri="{FF2B5EF4-FFF2-40B4-BE49-F238E27FC236}">
                  <a16:creationId xmlns:a16="http://schemas.microsoft.com/office/drawing/2014/main" id="{8FE7D114-5E7F-D31D-D516-898C9E7AE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2" cy="474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38" name="Line 66">
              <a:extLst>
                <a:ext uri="{FF2B5EF4-FFF2-40B4-BE49-F238E27FC236}">
                  <a16:creationId xmlns:a16="http://schemas.microsoft.com/office/drawing/2014/main" id="{6A94E6FB-B8F5-E5FA-8C14-9BC1825262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2018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39" name="Line 67">
              <a:extLst>
                <a:ext uri="{FF2B5EF4-FFF2-40B4-BE49-F238E27FC236}">
                  <a16:creationId xmlns:a16="http://schemas.microsoft.com/office/drawing/2014/main" id="{489755BF-C1C7-B81F-3B4A-88AD4B2D7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940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0" name="Line 68">
              <a:extLst>
                <a:ext uri="{FF2B5EF4-FFF2-40B4-BE49-F238E27FC236}">
                  <a16:creationId xmlns:a16="http://schemas.microsoft.com/office/drawing/2014/main" id="{23597286-4ECC-96D7-5734-B5CE0D663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858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1" name="Line 69">
              <a:extLst>
                <a:ext uri="{FF2B5EF4-FFF2-40B4-BE49-F238E27FC236}">
                  <a16:creationId xmlns:a16="http://schemas.microsoft.com/office/drawing/2014/main" id="{E2F6A38C-7FAD-9783-EC7A-2C5B44309B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81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2" name="Line 70">
              <a:extLst>
                <a:ext uri="{FF2B5EF4-FFF2-40B4-BE49-F238E27FC236}">
                  <a16:creationId xmlns:a16="http://schemas.microsoft.com/office/drawing/2014/main" id="{22B93530-62F4-7B07-ABC3-A0EBF8848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03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3" name="Line 71">
              <a:extLst>
                <a:ext uri="{FF2B5EF4-FFF2-40B4-BE49-F238E27FC236}">
                  <a16:creationId xmlns:a16="http://schemas.microsoft.com/office/drawing/2014/main" id="{5FEBEFF4-9F57-3727-3A1C-8C3AE1AFC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621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4" name="Line 72">
              <a:extLst>
                <a:ext uri="{FF2B5EF4-FFF2-40B4-BE49-F238E27FC236}">
                  <a16:creationId xmlns:a16="http://schemas.microsoft.com/office/drawing/2014/main" id="{39BA7D28-FDD6-8109-D3AD-BC8495AD9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544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5" name="Line 73">
              <a:extLst>
                <a:ext uri="{FF2B5EF4-FFF2-40B4-BE49-F238E27FC236}">
                  <a16:creationId xmlns:a16="http://schemas.microsoft.com/office/drawing/2014/main" id="{63DC9415-2BAC-7DC0-0FA7-B4EB5EA43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2018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6" name="Line 74">
              <a:extLst>
                <a:ext uri="{FF2B5EF4-FFF2-40B4-BE49-F238E27FC236}">
                  <a16:creationId xmlns:a16="http://schemas.microsoft.com/office/drawing/2014/main" id="{5FC97822-1CB5-6667-BD3C-FFDD16033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6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7" name="Line 75">
              <a:extLst>
                <a:ext uri="{FF2B5EF4-FFF2-40B4-BE49-F238E27FC236}">
                  <a16:creationId xmlns:a16="http://schemas.microsoft.com/office/drawing/2014/main" id="{5F09C4D4-54D6-3355-FFE6-392630A52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8" name="Line 76">
              <a:extLst>
                <a:ext uri="{FF2B5EF4-FFF2-40B4-BE49-F238E27FC236}">
                  <a16:creationId xmlns:a16="http://schemas.microsoft.com/office/drawing/2014/main" id="{9CEFF7D1-073F-E38F-A9EC-63FEC2E6E6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49" name="Line 77">
              <a:extLst>
                <a:ext uri="{FF2B5EF4-FFF2-40B4-BE49-F238E27FC236}">
                  <a16:creationId xmlns:a16="http://schemas.microsoft.com/office/drawing/2014/main" id="{B2C27C85-63B6-246B-A51E-DE630E4F8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5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50" name="Line 78">
              <a:extLst>
                <a:ext uri="{FF2B5EF4-FFF2-40B4-BE49-F238E27FC236}">
                  <a16:creationId xmlns:a16="http://schemas.microsoft.com/office/drawing/2014/main" id="{3A9A858B-3C97-766F-E157-B9205A1E25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3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51" name="Line 79">
              <a:extLst>
                <a:ext uri="{FF2B5EF4-FFF2-40B4-BE49-F238E27FC236}">
                  <a16:creationId xmlns:a16="http://schemas.microsoft.com/office/drawing/2014/main" id="{E9077376-7E5B-1351-8458-4B0719D55A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0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52" name="Line 80">
              <a:extLst>
                <a:ext uri="{FF2B5EF4-FFF2-40B4-BE49-F238E27FC236}">
                  <a16:creationId xmlns:a16="http://schemas.microsoft.com/office/drawing/2014/main" id="{D0AB18CE-6FB1-CC18-39EE-326C116560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8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53" name="Line 81">
              <a:extLst>
                <a:ext uri="{FF2B5EF4-FFF2-40B4-BE49-F238E27FC236}">
                  <a16:creationId xmlns:a16="http://schemas.microsoft.com/office/drawing/2014/main" id="{05DD0E6E-F1D3-BE3B-5070-F42779ECF6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54" name="Line 82">
              <a:extLst>
                <a:ext uri="{FF2B5EF4-FFF2-40B4-BE49-F238E27FC236}">
                  <a16:creationId xmlns:a16="http://schemas.microsoft.com/office/drawing/2014/main" id="{A23E21B4-00D9-CE3E-701C-94F667F00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7155" name="Rectangle 83">
              <a:extLst>
                <a:ext uri="{FF2B5EF4-FFF2-40B4-BE49-F238E27FC236}">
                  <a16:creationId xmlns:a16="http://schemas.microsoft.com/office/drawing/2014/main" id="{3A444C71-71F1-CB5D-86F3-8138DF44B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1391"/>
              <a:ext cx="107" cy="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400">
                  <a:solidFill>
                    <a:srgbClr val="FFFF99"/>
                  </a:solidFill>
                  <a:latin typeface="Arial" panose="020B0604020202020204" pitchFamily="34" charset="0"/>
                </a:rPr>
                <a:t>Income</a:t>
              </a:r>
              <a:endParaRPr lang="en-US" altLang="en-US"/>
            </a:p>
          </p:txBody>
        </p:sp>
        <p:sp>
          <p:nvSpPr>
            <p:cNvPr id="387156" name="Rectangle 84">
              <a:extLst>
                <a:ext uri="{FF2B5EF4-FFF2-40B4-BE49-F238E27FC236}">
                  <a16:creationId xmlns:a16="http://schemas.microsoft.com/office/drawing/2014/main" id="{D20D3989-0E29-8D50-8AA5-E43C2AFF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" y="1995"/>
              <a:ext cx="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-</a:t>
              </a:r>
              <a:endParaRPr lang="en-US" altLang="en-US"/>
            </a:p>
          </p:txBody>
        </p:sp>
        <p:sp>
          <p:nvSpPr>
            <p:cNvPr id="387157" name="Rectangle 85">
              <a:extLst>
                <a:ext uri="{FF2B5EF4-FFF2-40B4-BE49-F238E27FC236}">
                  <a16:creationId xmlns:a16="http://schemas.microsoft.com/office/drawing/2014/main" id="{11FA909D-34B6-839A-3422-42E5A076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1918"/>
              <a:ext cx="60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5,000</a:t>
              </a:r>
              <a:endParaRPr lang="en-US" altLang="en-US"/>
            </a:p>
          </p:txBody>
        </p:sp>
        <p:sp>
          <p:nvSpPr>
            <p:cNvPr id="387158" name="Rectangle 86">
              <a:extLst>
                <a:ext uri="{FF2B5EF4-FFF2-40B4-BE49-F238E27FC236}">
                  <a16:creationId xmlns:a16="http://schemas.microsoft.com/office/drawing/2014/main" id="{D37AF261-81C0-AFE1-D510-D67019925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836"/>
              <a:ext cx="72" cy="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10,000</a:t>
              </a:r>
              <a:endParaRPr lang="en-US" altLang="en-US"/>
            </a:p>
          </p:txBody>
        </p:sp>
        <p:sp>
          <p:nvSpPr>
            <p:cNvPr id="387159" name="Rectangle 87">
              <a:extLst>
                <a:ext uri="{FF2B5EF4-FFF2-40B4-BE49-F238E27FC236}">
                  <a16:creationId xmlns:a16="http://schemas.microsoft.com/office/drawing/2014/main" id="{99A3BE55-1A9E-EA5C-F8CA-1A7E37B9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758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15,000</a:t>
              </a:r>
              <a:endParaRPr lang="en-US" altLang="en-US"/>
            </a:p>
          </p:txBody>
        </p:sp>
        <p:sp>
          <p:nvSpPr>
            <p:cNvPr id="387160" name="Rectangle 88">
              <a:extLst>
                <a:ext uri="{FF2B5EF4-FFF2-40B4-BE49-F238E27FC236}">
                  <a16:creationId xmlns:a16="http://schemas.microsoft.com/office/drawing/2014/main" id="{6EC7F311-DEDE-B900-D2E5-1FD764E7B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68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20,000</a:t>
              </a:r>
              <a:endParaRPr lang="en-US" altLang="en-US"/>
            </a:p>
          </p:txBody>
        </p:sp>
        <p:sp>
          <p:nvSpPr>
            <p:cNvPr id="387161" name="Rectangle 89">
              <a:extLst>
                <a:ext uri="{FF2B5EF4-FFF2-40B4-BE49-F238E27FC236}">
                  <a16:creationId xmlns:a16="http://schemas.microsoft.com/office/drawing/2014/main" id="{E5330D6F-2310-500B-9399-46548318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99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25,000</a:t>
              </a:r>
              <a:endParaRPr lang="en-US" altLang="en-US"/>
            </a:p>
          </p:txBody>
        </p:sp>
        <p:sp>
          <p:nvSpPr>
            <p:cNvPr id="387162" name="Rectangle 90">
              <a:extLst>
                <a:ext uri="{FF2B5EF4-FFF2-40B4-BE49-F238E27FC236}">
                  <a16:creationId xmlns:a16="http://schemas.microsoft.com/office/drawing/2014/main" id="{A43F0BDB-2BFA-B520-2186-7122062A3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2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30,000</a:t>
              </a:r>
              <a:endParaRPr lang="en-US" altLang="en-US"/>
            </a:p>
          </p:txBody>
        </p:sp>
        <p:sp>
          <p:nvSpPr>
            <p:cNvPr id="387163" name="Rectangle 91">
              <a:extLst>
                <a:ext uri="{FF2B5EF4-FFF2-40B4-BE49-F238E27FC236}">
                  <a16:creationId xmlns:a16="http://schemas.microsoft.com/office/drawing/2014/main" id="{0ABB216E-699E-BAB7-CF9F-2B7789D3D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2047"/>
              <a:ext cx="64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&lt; 10K</a:t>
              </a:r>
              <a:endParaRPr lang="en-US" altLang="en-US" dirty="0"/>
            </a:p>
          </p:txBody>
        </p:sp>
        <p:sp>
          <p:nvSpPr>
            <p:cNvPr id="387164" name="Rectangle 92">
              <a:extLst>
                <a:ext uri="{FF2B5EF4-FFF2-40B4-BE49-F238E27FC236}">
                  <a16:creationId xmlns:a16="http://schemas.microsoft.com/office/drawing/2014/main" id="{5F101691-FDB9-DA2C-9177-1748E21ED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10-20K</a:t>
              </a:r>
              <a:endParaRPr lang="en-US" altLang="en-US" dirty="0"/>
            </a:p>
          </p:txBody>
        </p:sp>
        <p:sp>
          <p:nvSpPr>
            <p:cNvPr id="387165" name="Rectangle 93">
              <a:extLst>
                <a:ext uri="{FF2B5EF4-FFF2-40B4-BE49-F238E27FC236}">
                  <a16:creationId xmlns:a16="http://schemas.microsoft.com/office/drawing/2014/main" id="{FB46AEB3-90BB-349A-8B98-882D14971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20-30K</a:t>
              </a:r>
              <a:endParaRPr lang="en-US" altLang="en-US" dirty="0"/>
            </a:p>
          </p:txBody>
        </p:sp>
        <p:sp>
          <p:nvSpPr>
            <p:cNvPr id="387166" name="Rectangle 94">
              <a:extLst>
                <a:ext uri="{FF2B5EF4-FFF2-40B4-BE49-F238E27FC236}">
                  <a16:creationId xmlns:a16="http://schemas.microsoft.com/office/drawing/2014/main" id="{3D954562-F3C7-C589-CDDA-8DE3FCF1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30-40K</a:t>
              </a:r>
              <a:endParaRPr lang="en-US" altLang="en-US" dirty="0"/>
            </a:p>
          </p:txBody>
        </p:sp>
        <p:sp>
          <p:nvSpPr>
            <p:cNvPr id="387167" name="Rectangle 95">
              <a:extLst>
                <a:ext uri="{FF2B5EF4-FFF2-40B4-BE49-F238E27FC236}">
                  <a16:creationId xmlns:a16="http://schemas.microsoft.com/office/drawing/2014/main" id="{6B807498-201E-1904-AEA0-334CF3740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40-50K</a:t>
              </a:r>
              <a:endParaRPr lang="en-US" altLang="en-US" dirty="0"/>
            </a:p>
          </p:txBody>
        </p:sp>
        <p:sp>
          <p:nvSpPr>
            <p:cNvPr id="387168" name="Rectangle 96">
              <a:extLst>
                <a:ext uri="{FF2B5EF4-FFF2-40B4-BE49-F238E27FC236}">
                  <a16:creationId xmlns:a16="http://schemas.microsoft.com/office/drawing/2014/main" id="{EE168C1B-F56A-CFD0-1283-7C98FDF2F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50-60K</a:t>
              </a:r>
              <a:endParaRPr lang="en-US" altLang="en-US" dirty="0"/>
            </a:p>
          </p:txBody>
        </p:sp>
        <p:sp>
          <p:nvSpPr>
            <p:cNvPr id="387169" name="Rectangle 97">
              <a:extLst>
                <a:ext uri="{FF2B5EF4-FFF2-40B4-BE49-F238E27FC236}">
                  <a16:creationId xmlns:a16="http://schemas.microsoft.com/office/drawing/2014/main" id="{CAA4BF37-0DC0-8F42-966C-6C02CD5CC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60-70K</a:t>
              </a:r>
              <a:endParaRPr lang="en-US" altLang="en-US" dirty="0"/>
            </a:p>
          </p:txBody>
        </p:sp>
        <p:sp>
          <p:nvSpPr>
            <p:cNvPr id="387170" name="Rectangle 98">
              <a:extLst>
                <a:ext uri="{FF2B5EF4-FFF2-40B4-BE49-F238E27FC236}">
                  <a16:creationId xmlns:a16="http://schemas.microsoft.com/office/drawing/2014/main" id="{692D8149-F0CB-8E32-8A47-CE694CF4D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047"/>
              <a:ext cx="5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70K+</a:t>
              </a:r>
              <a:endParaRPr lang="en-US" altLang="en-US" dirty="0"/>
            </a:p>
          </p:txBody>
        </p:sp>
        <p:sp>
          <p:nvSpPr>
            <p:cNvPr id="387171" name="Rectangle 99">
              <a:extLst>
                <a:ext uri="{FF2B5EF4-FFF2-40B4-BE49-F238E27FC236}">
                  <a16:creationId xmlns:a16="http://schemas.microsoft.com/office/drawing/2014/main" id="{71649B16-1C75-B4A3-EBD6-A8BF5BD8BB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05" y="1852"/>
              <a:ext cx="205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Numbers of People</a:t>
              </a:r>
              <a:endParaRPr lang="en-US" altLang="en-US"/>
            </a:p>
          </p:txBody>
        </p:sp>
        <p:sp>
          <p:nvSpPr>
            <p:cNvPr id="387172" name="Rectangle 100">
              <a:extLst>
                <a:ext uri="{FF2B5EF4-FFF2-40B4-BE49-F238E27FC236}">
                  <a16:creationId xmlns:a16="http://schemas.microsoft.com/office/drawing/2014/main" id="{3ED141BE-286A-DCD6-53ED-6998A3F2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1249"/>
              <a:ext cx="855" cy="2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7173" name="Rectangle 101">
              <a:extLst>
                <a:ext uri="{FF2B5EF4-FFF2-40B4-BE49-F238E27FC236}">
                  <a16:creationId xmlns:a16="http://schemas.microsoft.com/office/drawing/2014/main" id="{43FD2EF4-8A37-D14E-B579-FC44A9DE9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" y="1261"/>
              <a:ext cx="1365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Font typeface="SAS Monospace" pitchFamily="49" charset="0"/>
                <a:buNone/>
              </a:pPr>
              <a:r>
                <a:rPr lang="en-US" altLang="en-US" sz="900"/>
                <a:t>prob = </a:t>
              </a:r>
              <a:r>
                <a:rPr lang="en-US" altLang="en-US" sz="900" u="sng"/>
                <a:t>exp(b</a:t>
              </a:r>
              <a:r>
                <a:rPr lang="en-US" altLang="en-US" sz="900" u="sng" baseline="-25000"/>
                <a:t>0</a:t>
              </a:r>
              <a:r>
                <a:rPr lang="en-US" altLang="en-US" sz="900" u="sng"/>
                <a:t> + b</a:t>
              </a:r>
              <a:r>
                <a:rPr lang="en-US" altLang="en-US" sz="900" u="sng" baseline="-25000"/>
                <a:t>1</a:t>
              </a:r>
              <a:r>
                <a:rPr lang="en-US" altLang="en-US" sz="900" u="sng"/>
                <a:t>X</a:t>
              </a:r>
              <a:r>
                <a:rPr lang="en-US" altLang="en-US" sz="900" u="sng" baseline="-25000"/>
                <a:t>1</a:t>
              </a:r>
              <a:r>
                <a:rPr lang="en-US" altLang="en-US" sz="900" u="sng"/>
                <a:t>)</a:t>
              </a:r>
            </a:p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Font typeface="SAS Monospace" pitchFamily="49" charset="0"/>
                <a:buNone/>
              </a:pPr>
              <a:r>
                <a:rPr lang="en-US" altLang="en-US" sz="900"/>
                <a:t>        (1 + exp(b</a:t>
              </a:r>
              <a:r>
                <a:rPr lang="en-US" altLang="en-US" sz="900" baseline="-25000"/>
                <a:t>0</a:t>
              </a:r>
              <a:r>
                <a:rPr lang="en-US" altLang="en-US" sz="900"/>
                <a:t> + b</a:t>
              </a:r>
              <a:r>
                <a:rPr lang="en-US" altLang="en-US" sz="900" baseline="-25000"/>
                <a:t>1</a:t>
              </a:r>
              <a:r>
                <a:rPr lang="en-US" altLang="en-US" sz="900"/>
                <a:t>X</a:t>
              </a:r>
              <a:r>
                <a:rPr lang="en-US" altLang="en-US" sz="900" baseline="-25000"/>
                <a:t>1</a:t>
              </a:r>
              <a:r>
                <a:rPr lang="en-US" altLang="en-US" sz="900"/>
                <a:t>)</a:t>
              </a:r>
            </a:p>
          </p:txBody>
        </p:sp>
        <p:sp>
          <p:nvSpPr>
            <p:cNvPr id="387174" name="Rectangle 102">
              <a:extLst>
                <a:ext uri="{FF2B5EF4-FFF2-40B4-BE49-F238E27FC236}">
                  <a16:creationId xmlns:a16="http://schemas.microsoft.com/office/drawing/2014/main" id="{81AD6752-F3A8-7187-0F94-D661B10C3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" y="1511"/>
              <a:ext cx="862" cy="56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87175" name="Rectangle 103">
              <a:extLst>
                <a:ext uri="{FF2B5EF4-FFF2-40B4-BE49-F238E27FC236}">
                  <a16:creationId xmlns:a16="http://schemas.microsoft.com/office/drawing/2014/main" id="{F472AB60-449A-8057-CA3D-AEFF49874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48"/>
              <a:ext cx="810" cy="504"/>
            </a:xfrm>
            <a:prstGeom prst="rect">
              <a:avLst/>
            </a:prstGeom>
            <a:noFill/>
            <a:ln w="571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387176" name="Picture 104">
            <a:extLst>
              <a:ext uri="{FF2B5EF4-FFF2-40B4-BE49-F238E27FC236}">
                <a16:creationId xmlns:a16="http://schemas.microsoft.com/office/drawing/2014/main" id="{A6EE5822-CCD3-AEDD-FDE3-DE5D7EEC3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362200"/>
            <a:ext cx="15065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7177" name="Text Box 105">
            <a:extLst>
              <a:ext uri="{FF2B5EF4-FFF2-40B4-BE49-F238E27FC236}">
                <a16:creationId xmlns:a16="http://schemas.microsoft.com/office/drawing/2014/main" id="{74F1B06A-33B9-6081-597D-8BC5AC723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1" y="4887914"/>
            <a:ext cx="10080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Mail File</a:t>
            </a:r>
          </a:p>
        </p:txBody>
      </p:sp>
      <p:sp>
        <p:nvSpPr>
          <p:cNvPr id="387178" name="Text Box 106">
            <a:extLst>
              <a:ext uri="{FF2B5EF4-FFF2-40B4-BE49-F238E27FC236}">
                <a16:creationId xmlns:a16="http://schemas.microsoft.com/office/drawing/2014/main" id="{187C3392-B92C-CEE8-95EA-8B4874FAC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4426" y="5311775"/>
            <a:ext cx="530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FFEA91"/>
                </a:solidFill>
                <a:latin typeface="Arial" panose="020B0604020202020204" pitchFamily="34" charset="0"/>
              </a:rPr>
              <a:t>2.3%</a:t>
            </a:r>
          </a:p>
        </p:txBody>
      </p:sp>
      <p:sp>
        <p:nvSpPr>
          <p:cNvPr id="387179" name="Oval 107">
            <a:extLst>
              <a:ext uri="{FF2B5EF4-FFF2-40B4-BE49-F238E27FC236}">
                <a16:creationId xmlns:a16="http://schemas.microsoft.com/office/drawing/2014/main" id="{799E3320-5AC0-0AEE-9CA2-52F35BCD1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26" y="4713288"/>
            <a:ext cx="1941513" cy="1230312"/>
          </a:xfrm>
          <a:prstGeom prst="ellipse">
            <a:avLst/>
          </a:prstGeom>
          <a:solidFill>
            <a:srgbClr val="800000"/>
          </a:solidFill>
          <a:ln w="9525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387180" name="Oval 108">
            <a:extLst>
              <a:ext uri="{FF2B5EF4-FFF2-40B4-BE49-F238E27FC236}">
                <a16:creationId xmlns:a16="http://schemas.microsoft.com/office/drawing/2014/main" id="{C2D8190A-D8DC-9D0B-5AC1-2C2657FBF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0926" y="5489576"/>
            <a:ext cx="538163" cy="301625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87181" name="Text Box 109">
            <a:extLst>
              <a:ext uri="{FF2B5EF4-FFF2-40B4-BE49-F238E27FC236}">
                <a16:creationId xmlns:a16="http://schemas.microsoft.com/office/drawing/2014/main" id="{83039953-AA91-2921-885D-D5B8A3F0B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1" y="5486400"/>
            <a:ext cx="530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3.1%</a:t>
            </a:r>
          </a:p>
        </p:txBody>
      </p:sp>
      <p:sp>
        <p:nvSpPr>
          <p:cNvPr id="387182" name="Text Box 110">
            <a:extLst>
              <a:ext uri="{FF2B5EF4-FFF2-40B4-BE49-F238E27FC236}">
                <a16:creationId xmlns:a16="http://schemas.microsoft.com/office/drawing/2014/main" id="{CFC306CD-2103-A303-CFD1-F30964ADB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4927600"/>
            <a:ext cx="882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Mail File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2">
            <a:extLst>
              <a:ext uri="{FF2B5EF4-FFF2-40B4-BE49-F238E27FC236}">
                <a16:creationId xmlns:a16="http://schemas.microsoft.com/office/drawing/2014/main" id="{0EE526E0-1C1E-86CC-3904-4286C2980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7526" y="252412"/>
            <a:ext cx="9493062" cy="7286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en-US" dirty="0"/>
              <a:t>Model to Predict Up-sell and/or Cross Sell</a:t>
            </a:r>
          </a:p>
        </p:txBody>
      </p:sp>
      <p:sp>
        <p:nvSpPr>
          <p:cNvPr id="712707" name="Text Box 3">
            <a:extLst>
              <a:ext uri="{FF2B5EF4-FFF2-40B4-BE49-F238E27FC236}">
                <a16:creationId xmlns:a16="http://schemas.microsoft.com/office/drawing/2014/main" id="{645F2C4F-E9D5-BFC1-69E5-42AD791EA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52" y="1905001"/>
            <a:ext cx="12747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Email campaign</a:t>
            </a:r>
          </a:p>
        </p:txBody>
      </p:sp>
      <p:sp>
        <p:nvSpPr>
          <p:cNvPr id="712708" name="Line 4">
            <a:extLst>
              <a:ext uri="{FF2B5EF4-FFF2-40B4-BE49-F238E27FC236}">
                <a16:creationId xmlns:a16="http://schemas.microsoft.com/office/drawing/2014/main" id="{9CD396E6-FFF0-576E-55AC-491C26FDCB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4088" y="2754314"/>
            <a:ext cx="652462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2709" name="Rectangle 5">
            <a:extLst>
              <a:ext uri="{FF2B5EF4-FFF2-40B4-BE49-F238E27FC236}">
                <a16:creationId xmlns:a16="http://schemas.microsoft.com/office/drawing/2014/main" id="{767874E8-9BEF-C65F-E2E7-6075F5255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133600"/>
            <a:ext cx="2268538" cy="16525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2710" name="Oval 6">
            <a:extLst>
              <a:ext uri="{FF2B5EF4-FFF2-40B4-BE49-F238E27FC236}">
                <a16:creationId xmlns:a16="http://schemas.microsoft.com/office/drawing/2014/main" id="{EC75ED78-9EBD-C452-3BA6-60994586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1" y="2362200"/>
            <a:ext cx="1789113" cy="9144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712711" name="Text Box 7">
            <a:extLst>
              <a:ext uri="{FF2B5EF4-FFF2-40B4-BE49-F238E27FC236}">
                <a16:creationId xmlns:a16="http://schemas.microsoft.com/office/drawing/2014/main" id="{AA018F09-76BD-BB68-D673-65B5B18EB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244" y="1828801"/>
            <a:ext cx="20104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Customer names selected</a:t>
            </a:r>
            <a:r>
              <a:rPr lang="en-US" altLang="en-US" sz="12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12712" name="Text Box 8">
            <a:extLst>
              <a:ext uri="{FF2B5EF4-FFF2-40B4-BE49-F238E27FC236}">
                <a16:creationId xmlns:a16="http://schemas.microsoft.com/office/drawing/2014/main" id="{BB8DE3BF-8171-5273-9F3A-D4CD51F8C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590800"/>
            <a:ext cx="167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solidFill>
                  <a:srgbClr val="FFFFFF"/>
                </a:solidFill>
                <a:latin typeface="Arial" panose="020B0604020202020204" pitchFamily="34" charset="0"/>
              </a:rPr>
              <a:t>Sample of</a:t>
            </a:r>
          </a:p>
          <a:p>
            <a:pPr algn="ctr"/>
            <a:r>
              <a:rPr lang="en-US" altLang="en-US" sz="1200">
                <a:solidFill>
                  <a:srgbClr val="FFFFFF"/>
                </a:solidFill>
                <a:latin typeface="Arial" panose="020B0604020202020204" pitchFamily="34" charset="0"/>
              </a:rPr>
              <a:t>Customers</a:t>
            </a:r>
            <a:endParaRPr lang="en-US" altLang="en-US" sz="1200">
              <a:solidFill>
                <a:srgbClr val="FFEA91"/>
              </a:solidFill>
              <a:latin typeface="Arial" panose="020B0604020202020204" pitchFamily="34" charset="0"/>
            </a:endParaRPr>
          </a:p>
        </p:txBody>
      </p:sp>
      <p:sp>
        <p:nvSpPr>
          <p:cNvPr id="712713" name="Line 9">
            <a:extLst>
              <a:ext uri="{FF2B5EF4-FFF2-40B4-BE49-F238E27FC236}">
                <a16:creationId xmlns:a16="http://schemas.microsoft.com/office/drawing/2014/main" id="{35914654-52D2-E205-33C4-1139A49B9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2895600"/>
            <a:ext cx="401638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2714" name="Text Box 10">
            <a:extLst>
              <a:ext uri="{FF2B5EF4-FFF2-40B4-BE49-F238E27FC236}">
                <a16:creationId xmlns:a16="http://schemas.microsoft.com/office/drawing/2014/main" id="{8BD84268-EBEA-1C1E-AF03-0EC5C58A6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964" y="1752601"/>
            <a:ext cx="11160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Email sent to </a:t>
            </a:r>
          </a:p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prospects</a:t>
            </a:r>
          </a:p>
        </p:txBody>
      </p:sp>
      <p:sp>
        <p:nvSpPr>
          <p:cNvPr id="712715" name="Rectangle 11">
            <a:extLst>
              <a:ext uri="{FF2B5EF4-FFF2-40B4-BE49-F238E27FC236}">
                <a16:creationId xmlns:a16="http://schemas.microsoft.com/office/drawing/2014/main" id="{F450C950-68EB-3C0F-F3AA-0447CBBB8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4575175"/>
            <a:ext cx="2268538" cy="16525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2716" name="Oval 12">
            <a:extLst>
              <a:ext uri="{FF2B5EF4-FFF2-40B4-BE49-F238E27FC236}">
                <a16:creationId xmlns:a16="http://schemas.microsoft.com/office/drawing/2014/main" id="{205C8F27-9A99-E46C-D83E-0E948F4AD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438" y="4741863"/>
            <a:ext cx="1954212" cy="1179512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712717" name="Text Box 13">
            <a:extLst>
              <a:ext uri="{FF2B5EF4-FFF2-40B4-BE49-F238E27FC236}">
                <a16:creationId xmlns:a16="http://schemas.microsoft.com/office/drawing/2014/main" id="{2BD5E7F5-363E-BBB5-95D1-5E3F18680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75" y="5016501"/>
            <a:ext cx="16589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solidFill>
                  <a:srgbClr val="FFFFFF"/>
                </a:solidFill>
                <a:latin typeface="Arial" panose="020B0604020202020204" pitchFamily="34" charset="0"/>
              </a:rPr>
              <a:t>Best scoring</a:t>
            </a:r>
          </a:p>
          <a:p>
            <a:pPr algn="ctr"/>
            <a:r>
              <a:rPr lang="en-US" altLang="en-US" sz="1200">
                <a:solidFill>
                  <a:srgbClr val="FFFFFF"/>
                </a:solidFill>
                <a:latin typeface="Arial" panose="020B0604020202020204" pitchFamily="34" charset="0"/>
              </a:rPr>
              <a:t>Names selected </a:t>
            </a:r>
          </a:p>
          <a:p>
            <a:pPr algn="ctr"/>
            <a:r>
              <a:rPr lang="en-US" altLang="en-US" sz="1200">
                <a:solidFill>
                  <a:srgbClr val="FFFFFF"/>
                </a:solidFill>
                <a:latin typeface="Arial" panose="020B0604020202020204" pitchFamily="34" charset="0"/>
              </a:rPr>
              <a:t>By model</a:t>
            </a:r>
          </a:p>
        </p:txBody>
      </p:sp>
      <p:sp>
        <p:nvSpPr>
          <p:cNvPr id="712718" name="Text Box 14">
            <a:extLst>
              <a:ext uri="{FF2B5EF4-FFF2-40B4-BE49-F238E27FC236}">
                <a16:creationId xmlns:a16="http://schemas.microsoft.com/office/drawing/2014/main" id="{3BE2988A-2440-52E0-1D8C-236CD795F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19601"/>
            <a:ext cx="13477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Logistic model </a:t>
            </a:r>
          </a:p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developed</a:t>
            </a:r>
            <a:r>
              <a:rPr lang="en-US" altLang="en-US" sz="1200">
                <a:solidFill>
                  <a:schemeClr val="hlink"/>
                </a:solidFill>
                <a:latin typeface="Arial" panose="020B0604020202020204" pitchFamily="34" charset="0"/>
              </a:rPr>
              <a:t> </a:t>
            </a:r>
          </a:p>
          <a:p>
            <a:pPr algn="ctr"/>
            <a:endParaRPr lang="en-US" altLang="en-US" sz="12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712719" name="Line 15">
            <a:extLst>
              <a:ext uri="{FF2B5EF4-FFF2-40B4-BE49-F238E27FC236}">
                <a16:creationId xmlns:a16="http://schemas.microsoft.com/office/drawing/2014/main" id="{6F8C9B30-811A-62B9-A99D-AE2B84E7F9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4889" y="5313363"/>
            <a:ext cx="612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2720" name="Text Box 16">
            <a:extLst>
              <a:ext uri="{FF2B5EF4-FFF2-40B4-BE49-F238E27FC236}">
                <a16:creationId xmlns:a16="http://schemas.microsoft.com/office/drawing/2014/main" id="{0E7D5096-F9F3-D961-5CEC-9D8DD68B4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995" y="4357689"/>
            <a:ext cx="17972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  Logistic model used to</a:t>
            </a:r>
          </a:p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score new list</a:t>
            </a:r>
          </a:p>
        </p:txBody>
      </p:sp>
      <p:sp>
        <p:nvSpPr>
          <p:cNvPr id="712721" name="Text Box 17">
            <a:extLst>
              <a:ext uri="{FF2B5EF4-FFF2-40B4-BE49-F238E27FC236}">
                <a16:creationId xmlns:a16="http://schemas.microsoft.com/office/drawing/2014/main" id="{85556025-297C-474A-B7E6-1C1A65250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109" y="6286501"/>
            <a:ext cx="17027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Lifetime List Company</a:t>
            </a:r>
          </a:p>
        </p:txBody>
      </p:sp>
      <p:sp>
        <p:nvSpPr>
          <p:cNvPr id="712722" name="Text Box 18">
            <a:extLst>
              <a:ext uri="{FF2B5EF4-FFF2-40B4-BE49-F238E27FC236}">
                <a16:creationId xmlns:a16="http://schemas.microsoft.com/office/drawing/2014/main" id="{5682F834-78A3-AE55-D274-B28D32D6D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684" y="3733801"/>
            <a:ext cx="17027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Lifetime List Company</a:t>
            </a:r>
          </a:p>
        </p:txBody>
      </p:sp>
      <p:sp>
        <p:nvSpPr>
          <p:cNvPr id="712723" name="Text Box 19">
            <a:extLst>
              <a:ext uri="{FF2B5EF4-FFF2-40B4-BE49-F238E27FC236}">
                <a16:creationId xmlns:a16="http://schemas.microsoft.com/office/drawing/2014/main" id="{10C79354-224C-36CB-FD8E-FF14DAC77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7372" y="4265614"/>
            <a:ext cx="12410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New campaign </a:t>
            </a:r>
          </a:p>
        </p:txBody>
      </p:sp>
      <p:sp>
        <p:nvSpPr>
          <p:cNvPr id="712724" name="Oval 20">
            <a:extLst>
              <a:ext uri="{FF2B5EF4-FFF2-40B4-BE49-F238E27FC236}">
                <a16:creationId xmlns:a16="http://schemas.microsoft.com/office/drawing/2014/main" id="{BA83C23B-0B61-DA3F-B01B-2CFFA126A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1" y="2209801"/>
            <a:ext cx="1941513" cy="1230313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712725" name="Oval 21">
            <a:extLst>
              <a:ext uri="{FF2B5EF4-FFF2-40B4-BE49-F238E27FC236}">
                <a16:creationId xmlns:a16="http://schemas.microsoft.com/office/drawing/2014/main" id="{54ADC2A7-F5A3-2E92-10AB-B4454293E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1" y="2667001"/>
            <a:ext cx="538163" cy="301625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2726" name="Text Box 22">
            <a:extLst>
              <a:ext uri="{FF2B5EF4-FFF2-40B4-BE49-F238E27FC236}">
                <a16:creationId xmlns:a16="http://schemas.microsoft.com/office/drawing/2014/main" id="{08F22ABD-B415-DA0C-DB59-C9E8A348B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1" y="2667000"/>
            <a:ext cx="530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1.5%</a:t>
            </a:r>
          </a:p>
        </p:txBody>
      </p:sp>
      <p:grpSp>
        <p:nvGrpSpPr>
          <p:cNvPr id="712728" name="Group 24">
            <a:extLst>
              <a:ext uri="{FF2B5EF4-FFF2-40B4-BE49-F238E27FC236}">
                <a16:creationId xmlns:a16="http://schemas.microsoft.com/office/drawing/2014/main" id="{EEC21F59-3DF3-2979-EC90-2148D6E61735}"/>
              </a:ext>
            </a:extLst>
          </p:cNvPr>
          <p:cNvGrpSpPr>
            <a:grpSpLocks/>
          </p:cNvGrpSpPr>
          <p:nvPr/>
        </p:nvGrpSpPr>
        <p:grpSpPr bwMode="auto">
          <a:xfrm>
            <a:off x="3505201" y="3505201"/>
            <a:ext cx="5324475" cy="1266825"/>
            <a:chOff x="1065" y="2115"/>
            <a:chExt cx="3897" cy="1010"/>
          </a:xfrm>
        </p:grpSpPr>
        <p:sp>
          <p:nvSpPr>
            <p:cNvPr id="712729" name="Line 25">
              <a:extLst>
                <a:ext uri="{FF2B5EF4-FFF2-40B4-BE49-F238E27FC236}">
                  <a16:creationId xmlns:a16="http://schemas.microsoft.com/office/drawing/2014/main" id="{176D34C0-9F40-AA28-08C0-962393B9FE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5" y="2761"/>
              <a:ext cx="466" cy="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30" name="Line 26">
              <a:extLst>
                <a:ext uri="{FF2B5EF4-FFF2-40B4-BE49-F238E27FC236}">
                  <a16:creationId xmlns:a16="http://schemas.microsoft.com/office/drawing/2014/main" id="{A8CA3604-0EB4-DF4B-91C9-D74BF9EC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3" y="2115"/>
              <a:ext cx="3439" cy="6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12731" name="Text Box 27">
            <a:extLst>
              <a:ext uri="{FF2B5EF4-FFF2-40B4-BE49-F238E27FC236}">
                <a16:creationId xmlns:a16="http://schemas.microsoft.com/office/drawing/2014/main" id="{46A4B6E6-BC78-E6C9-ED88-32914E1A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3811" y="3429001"/>
            <a:ext cx="15055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Response matched</a:t>
            </a:r>
          </a:p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to mail file</a:t>
            </a:r>
          </a:p>
        </p:txBody>
      </p:sp>
      <p:sp>
        <p:nvSpPr>
          <p:cNvPr id="712732" name="Line 28">
            <a:extLst>
              <a:ext uri="{FF2B5EF4-FFF2-40B4-BE49-F238E27FC236}">
                <a16:creationId xmlns:a16="http://schemas.microsoft.com/office/drawing/2014/main" id="{5239B915-B3E9-552E-5258-F14D0DDD1E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762250"/>
            <a:ext cx="4778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2734" name="Line 30">
            <a:extLst>
              <a:ext uri="{FF2B5EF4-FFF2-40B4-BE49-F238E27FC236}">
                <a16:creationId xmlns:a16="http://schemas.microsoft.com/office/drawing/2014/main" id="{007DDFA4-41AC-CDEF-D6F1-A34B0DB2E3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2576" y="5253038"/>
            <a:ext cx="663575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2735" name="Line 31">
            <a:extLst>
              <a:ext uri="{FF2B5EF4-FFF2-40B4-BE49-F238E27FC236}">
                <a16:creationId xmlns:a16="http://schemas.microsoft.com/office/drawing/2014/main" id="{FD873E9D-AEA5-C0A7-E6C5-2A386A9FA6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18526" y="5343525"/>
            <a:ext cx="4032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712736" name="Picture 32">
            <a:extLst>
              <a:ext uri="{FF2B5EF4-FFF2-40B4-BE49-F238E27FC236}">
                <a16:creationId xmlns:a16="http://schemas.microsoft.com/office/drawing/2014/main" id="{0B48122D-83F3-9EC4-1AE7-B3A5F1CD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89" y="5030788"/>
            <a:ext cx="1506537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2737" name="Group 33">
            <a:extLst>
              <a:ext uri="{FF2B5EF4-FFF2-40B4-BE49-F238E27FC236}">
                <a16:creationId xmlns:a16="http://schemas.microsoft.com/office/drawing/2014/main" id="{4A8B874B-228E-BF1C-A701-CEDF760A313B}"/>
              </a:ext>
            </a:extLst>
          </p:cNvPr>
          <p:cNvGrpSpPr>
            <a:grpSpLocks/>
          </p:cNvGrpSpPr>
          <p:nvPr/>
        </p:nvGrpSpPr>
        <p:grpSpPr bwMode="auto">
          <a:xfrm>
            <a:off x="1928813" y="4895851"/>
            <a:ext cx="2298700" cy="1317625"/>
            <a:chOff x="4493" y="1249"/>
            <a:chExt cx="1448" cy="830"/>
          </a:xfrm>
        </p:grpSpPr>
        <p:sp>
          <p:nvSpPr>
            <p:cNvPr id="712738" name="Rectangle 34">
              <a:extLst>
                <a:ext uri="{FF2B5EF4-FFF2-40B4-BE49-F238E27FC236}">
                  <a16:creationId xmlns:a16="http://schemas.microsoft.com/office/drawing/2014/main" id="{DB567644-49C0-0858-9DF3-9385B8C80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39" name="Line 35">
              <a:extLst>
                <a:ext uri="{FF2B5EF4-FFF2-40B4-BE49-F238E27FC236}">
                  <a16:creationId xmlns:a16="http://schemas.microsoft.com/office/drawing/2014/main" id="{B99546F2-E7FA-3451-7C1B-1F164EC70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940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40" name="Line 36">
              <a:extLst>
                <a:ext uri="{FF2B5EF4-FFF2-40B4-BE49-F238E27FC236}">
                  <a16:creationId xmlns:a16="http://schemas.microsoft.com/office/drawing/2014/main" id="{C93B6F6A-6D47-3F3E-A212-A3E746E70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858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41" name="Line 37">
              <a:extLst>
                <a:ext uri="{FF2B5EF4-FFF2-40B4-BE49-F238E27FC236}">
                  <a16:creationId xmlns:a16="http://schemas.microsoft.com/office/drawing/2014/main" id="{217599ED-935F-A2B1-3764-DA8EC8B85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81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42" name="Line 38">
              <a:extLst>
                <a:ext uri="{FF2B5EF4-FFF2-40B4-BE49-F238E27FC236}">
                  <a16:creationId xmlns:a16="http://schemas.microsoft.com/office/drawing/2014/main" id="{6E3AFC70-A39F-1661-3B47-D92152E0D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03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43" name="Line 39">
              <a:extLst>
                <a:ext uri="{FF2B5EF4-FFF2-40B4-BE49-F238E27FC236}">
                  <a16:creationId xmlns:a16="http://schemas.microsoft.com/office/drawing/2014/main" id="{26309124-72A7-D8AF-8835-A9615A885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621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44" name="Line 40">
              <a:extLst>
                <a:ext uri="{FF2B5EF4-FFF2-40B4-BE49-F238E27FC236}">
                  <a16:creationId xmlns:a16="http://schemas.microsoft.com/office/drawing/2014/main" id="{6C145086-C952-F211-97C6-DC56FD010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45" name="Rectangle 41">
              <a:extLst>
                <a:ext uri="{FF2B5EF4-FFF2-40B4-BE49-F238E27FC236}">
                  <a16:creationId xmlns:a16="http://schemas.microsoft.com/office/drawing/2014/main" id="{F3F6897D-B3C6-EB02-4D42-8D7270A66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noFill/>
            <a:ln w="1588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46" name="Rectangle 42">
              <a:extLst>
                <a:ext uri="{FF2B5EF4-FFF2-40B4-BE49-F238E27FC236}">
                  <a16:creationId xmlns:a16="http://schemas.microsoft.com/office/drawing/2014/main" id="{89911E47-1DF8-5A2A-E91E-E1C9DBC48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1749"/>
              <a:ext cx="40" cy="26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2747" name="Rectangle 43">
              <a:extLst>
                <a:ext uri="{FF2B5EF4-FFF2-40B4-BE49-F238E27FC236}">
                  <a16:creationId xmlns:a16="http://schemas.microsoft.com/office/drawing/2014/main" id="{A8028716-8CEC-C0F5-8352-42E61B268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716"/>
              <a:ext cx="40" cy="302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2748" name="Rectangle 44">
              <a:extLst>
                <a:ext uri="{FF2B5EF4-FFF2-40B4-BE49-F238E27FC236}">
                  <a16:creationId xmlns:a16="http://schemas.microsoft.com/office/drawing/2014/main" id="{5D1CB21D-2BB8-9126-716A-C7D113FDB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608"/>
              <a:ext cx="39" cy="410"/>
            </a:xfrm>
            <a:prstGeom prst="rect">
              <a:avLst/>
            </a:prstGeom>
            <a:solidFill>
              <a:srgbClr val="9999FF"/>
            </a:solidFill>
            <a:ln w="165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2749" name="Rectangle 45">
              <a:extLst>
                <a:ext uri="{FF2B5EF4-FFF2-40B4-BE49-F238E27FC236}">
                  <a16:creationId xmlns:a16="http://schemas.microsoft.com/office/drawing/2014/main" id="{5B0947D4-B373-BA1B-BBA6-585DB685F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" y="1605"/>
              <a:ext cx="40" cy="413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2750" name="Rectangle 46">
              <a:extLst>
                <a:ext uri="{FF2B5EF4-FFF2-40B4-BE49-F238E27FC236}">
                  <a16:creationId xmlns:a16="http://schemas.microsoft.com/office/drawing/2014/main" id="{72F2FE9F-BCFC-D4CE-8FF6-D1BE5DAB3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" y="1710"/>
              <a:ext cx="40" cy="308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2751" name="Rectangle 47">
              <a:extLst>
                <a:ext uri="{FF2B5EF4-FFF2-40B4-BE49-F238E27FC236}">
                  <a16:creationId xmlns:a16="http://schemas.microsoft.com/office/drawing/2014/main" id="{08686DAF-8F77-934A-9E47-233DCDD7D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1742"/>
              <a:ext cx="40" cy="276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2752" name="Rectangle 48">
              <a:extLst>
                <a:ext uri="{FF2B5EF4-FFF2-40B4-BE49-F238E27FC236}">
                  <a16:creationId xmlns:a16="http://schemas.microsoft.com/office/drawing/2014/main" id="{313C3922-B4E4-C259-22F0-EE97C34F5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" y="1794"/>
              <a:ext cx="39" cy="224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2753" name="Rectangle 49">
              <a:extLst>
                <a:ext uri="{FF2B5EF4-FFF2-40B4-BE49-F238E27FC236}">
                  <a16:creationId xmlns:a16="http://schemas.microsoft.com/office/drawing/2014/main" id="{4E25D34D-B07D-33AD-7954-0365137EF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" y="1839"/>
              <a:ext cx="40" cy="17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2754" name="Line 50">
              <a:extLst>
                <a:ext uri="{FF2B5EF4-FFF2-40B4-BE49-F238E27FC236}">
                  <a16:creationId xmlns:a16="http://schemas.microsoft.com/office/drawing/2014/main" id="{39286600-7AA3-472F-884C-69E13BCF7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2" cy="474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55" name="Line 51">
              <a:extLst>
                <a:ext uri="{FF2B5EF4-FFF2-40B4-BE49-F238E27FC236}">
                  <a16:creationId xmlns:a16="http://schemas.microsoft.com/office/drawing/2014/main" id="{5ABA1200-B000-BC72-2005-C05C0FD6F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2018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56" name="Line 52">
              <a:extLst>
                <a:ext uri="{FF2B5EF4-FFF2-40B4-BE49-F238E27FC236}">
                  <a16:creationId xmlns:a16="http://schemas.microsoft.com/office/drawing/2014/main" id="{56DB7291-EAE8-979A-D001-F93F1A2EA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940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57" name="Line 53">
              <a:extLst>
                <a:ext uri="{FF2B5EF4-FFF2-40B4-BE49-F238E27FC236}">
                  <a16:creationId xmlns:a16="http://schemas.microsoft.com/office/drawing/2014/main" id="{DE891167-6B3B-30EB-C30C-B1B76A469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858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58" name="Line 54">
              <a:extLst>
                <a:ext uri="{FF2B5EF4-FFF2-40B4-BE49-F238E27FC236}">
                  <a16:creationId xmlns:a16="http://schemas.microsoft.com/office/drawing/2014/main" id="{637C1EF3-8F7C-6668-76BF-9634B44411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81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59" name="Line 55">
              <a:extLst>
                <a:ext uri="{FF2B5EF4-FFF2-40B4-BE49-F238E27FC236}">
                  <a16:creationId xmlns:a16="http://schemas.microsoft.com/office/drawing/2014/main" id="{0E18C220-F3CF-3356-50D9-ED3F7088E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03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0" name="Line 56">
              <a:extLst>
                <a:ext uri="{FF2B5EF4-FFF2-40B4-BE49-F238E27FC236}">
                  <a16:creationId xmlns:a16="http://schemas.microsoft.com/office/drawing/2014/main" id="{513B2D77-E0A9-A79F-E514-ED648D7D9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621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1" name="Line 57">
              <a:extLst>
                <a:ext uri="{FF2B5EF4-FFF2-40B4-BE49-F238E27FC236}">
                  <a16:creationId xmlns:a16="http://schemas.microsoft.com/office/drawing/2014/main" id="{ED16EBE0-D1D8-EF94-3C24-58D5D381B5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544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2" name="Line 58">
              <a:extLst>
                <a:ext uri="{FF2B5EF4-FFF2-40B4-BE49-F238E27FC236}">
                  <a16:creationId xmlns:a16="http://schemas.microsoft.com/office/drawing/2014/main" id="{A6A68379-B90E-F189-C4C2-86E69FAEB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2018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3" name="Line 59">
              <a:extLst>
                <a:ext uri="{FF2B5EF4-FFF2-40B4-BE49-F238E27FC236}">
                  <a16:creationId xmlns:a16="http://schemas.microsoft.com/office/drawing/2014/main" id="{BC99B47E-80F5-65A7-25A6-2AF97CF470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6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4" name="Line 60">
              <a:extLst>
                <a:ext uri="{FF2B5EF4-FFF2-40B4-BE49-F238E27FC236}">
                  <a16:creationId xmlns:a16="http://schemas.microsoft.com/office/drawing/2014/main" id="{64132483-4DD8-BF23-676A-1CDCE6C647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5" name="Line 61">
              <a:extLst>
                <a:ext uri="{FF2B5EF4-FFF2-40B4-BE49-F238E27FC236}">
                  <a16:creationId xmlns:a16="http://schemas.microsoft.com/office/drawing/2014/main" id="{BF133C6A-3A73-A49C-E897-1812439790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6" name="Line 62">
              <a:extLst>
                <a:ext uri="{FF2B5EF4-FFF2-40B4-BE49-F238E27FC236}">
                  <a16:creationId xmlns:a16="http://schemas.microsoft.com/office/drawing/2014/main" id="{FE017A07-4893-C001-9390-FC9766FE5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5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7" name="Line 63">
              <a:extLst>
                <a:ext uri="{FF2B5EF4-FFF2-40B4-BE49-F238E27FC236}">
                  <a16:creationId xmlns:a16="http://schemas.microsoft.com/office/drawing/2014/main" id="{C2488F06-CCA0-E34D-8186-2BDE0B4363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3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8" name="Line 64">
              <a:extLst>
                <a:ext uri="{FF2B5EF4-FFF2-40B4-BE49-F238E27FC236}">
                  <a16:creationId xmlns:a16="http://schemas.microsoft.com/office/drawing/2014/main" id="{7CB2BE57-DB47-D73C-5919-FB6824CC78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0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69" name="Line 65">
              <a:extLst>
                <a:ext uri="{FF2B5EF4-FFF2-40B4-BE49-F238E27FC236}">
                  <a16:creationId xmlns:a16="http://schemas.microsoft.com/office/drawing/2014/main" id="{B2E00069-C7EA-4546-D9E8-64D236C89B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8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70" name="Line 66">
              <a:extLst>
                <a:ext uri="{FF2B5EF4-FFF2-40B4-BE49-F238E27FC236}">
                  <a16:creationId xmlns:a16="http://schemas.microsoft.com/office/drawing/2014/main" id="{BA1CB662-CF3E-2D81-5221-0CC13E8F95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71" name="Line 67">
              <a:extLst>
                <a:ext uri="{FF2B5EF4-FFF2-40B4-BE49-F238E27FC236}">
                  <a16:creationId xmlns:a16="http://schemas.microsoft.com/office/drawing/2014/main" id="{5E256356-6B17-2B13-9E92-2551B2E20B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2772" name="Rectangle 68">
              <a:extLst>
                <a:ext uri="{FF2B5EF4-FFF2-40B4-BE49-F238E27FC236}">
                  <a16:creationId xmlns:a16="http://schemas.microsoft.com/office/drawing/2014/main" id="{0D1122A0-6390-83D7-670E-BBF80707D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1391"/>
              <a:ext cx="107" cy="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400">
                  <a:solidFill>
                    <a:srgbClr val="FFFF99"/>
                  </a:solidFill>
                  <a:latin typeface="Arial" panose="020B0604020202020204" pitchFamily="34" charset="0"/>
                </a:rPr>
                <a:t>Income</a:t>
              </a:r>
              <a:endParaRPr lang="en-US" altLang="en-US"/>
            </a:p>
          </p:txBody>
        </p:sp>
        <p:sp>
          <p:nvSpPr>
            <p:cNvPr id="712773" name="Rectangle 69">
              <a:extLst>
                <a:ext uri="{FF2B5EF4-FFF2-40B4-BE49-F238E27FC236}">
                  <a16:creationId xmlns:a16="http://schemas.microsoft.com/office/drawing/2014/main" id="{F6C8A8B2-E092-8F6C-4B14-8A84C6909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" y="1995"/>
              <a:ext cx="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-</a:t>
              </a:r>
              <a:endParaRPr lang="en-US" altLang="en-US"/>
            </a:p>
          </p:txBody>
        </p:sp>
        <p:sp>
          <p:nvSpPr>
            <p:cNvPr id="712774" name="Rectangle 70">
              <a:extLst>
                <a:ext uri="{FF2B5EF4-FFF2-40B4-BE49-F238E27FC236}">
                  <a16:creationId xmlns:a16="http://schemas.microsoft.com/office/drawing/2014/main" id="{96B0C004-3F60-3250-4EA0-D8838953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1918"/>
              <a:ext cx="60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5,000</a:t>
              </a:r>
              <a:endParaRPr lang="en-US" altLang="en-US"/>
            </a:p>
          </p:txBody>
        </p:sp>
        <p:sp>
          <p:nvSpPr>
            <p:cNvPr id="712775" name="Rectangle 71">
              <a:extLst>
                <a:ext uri="{FF2B5EF4-FFF2-40B4-BE49-F238E27FC236}">
                  <a16:creationId xmlns:a16="http://schemas.microsoft.com/office/drawing/2014/main" id="{A5191243-A6F3-48BA-25EA-972DE8698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836"/>
              <a:ext cx="72" cy="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10,000</a:t>
              </a:r>
              <a:endParaRPr lang="en-US" altLang="en-US"/>
            </a:p>
          </p:txBody>
        </p:sp>
        <p:sp>
          <p:nvSpPr>
            <p:cNvPr id="712776" name="Rectangle 72">
              <a:extLst>
                <a:ext uri="{FF2B5EF4-FFF2-40B4-BE49-F238E27FC236}">
                  <a16:creationId xmlns:a16="http://schemas.microsoft.com/office/drawing/2014/main" id="{E35511C0-EECD-7912-4E4E-6C4AC8277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758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15,000</a:t>
              </a:r>
              <a:endParaRPr lang="en-US" altLang="en-US"/>
            </a:p>
          </p:txBody>
        </p:sp>
        <p:sp>
          <p:nvSpPr>
            <p:cNvPr id="712777" name="Rectangle 73">
              <a:extLst>
                <a:ext uri="{FF2B5EF4-FFF2-40B4-BE49-F238E27FC236}">
                  <a16:creationId xmlns:a16="http://schemas.microsoft.com/office/drawing/2014/main" id="{1F04813F-3BAB-F69E-31BC-81840852E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68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20,000</a:t>
              </a:r>
              <a:endParaRPr lang="en-US" altLang="en-US"/>
            </a:p>
          </p:txBody>
        </p:sp>
        <p:sp>
          <p:nvSpPr>
            <p:cNvPr id="712778" name="Rectangle 74">
              <a:extLst>
                <a:ext uri="{FF2B5EF4-FFF2-40B4-BE49-F238E27FC236}">
                  <a16:creationId xmlns:a16="http://schemas.microsoft.com/office/drawing/2014/main" id="{9C3594D0-5547-7A65-9D4C-6F6737DFB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99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25,000</a:t>
              </a:r>
              <a:endParaRPr lang="en-US" altLang="en-US"/>
            </a:p>
          </p:txBody>
        </p:sp>
        <p:sp>
          <p:nvSpPr>
            <p:cNvPr id="712779" name="Rectangle 75">
              <a:extLst>
                <a:ext uri="{FF2B5EF4-FFF2-40B4-BE49-F238E27FC236}">
                  <a16:creationId xmlns:a16="http://schemas.microsoft.com/office/drawing/2014/main" id="{A3FD0BED-7F1C-BE90-AF54-2EC0D9E8C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2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30,000</a:t>
              </a:r>
              <a:endParaRPr lang="en-US" altLang="en-US"/>
            </a:p>
          </p:txBody>
        </p:sp>
        <p:sp>
          <p:nvSpPr>
            <p:cNvPr id="712780" name="Rectangle 76">
              <a:extLst>
                <a:ext uri="{FF2B5EF4-FFF2-40B4-BE49-F238E27FC236}">
                  <a16:creationId xmlns:a16="http://schemas.microsoft.com/office/drawing/2014/main" id="{AFF643B9-F740-4517-EC69-0B577B60B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2047"/>
              <a:ext cx="64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&lt; 10K</a:t>
              </a:r>
              <a:endParaRPr lang="en-US" altLang="en-US" dirty="0"/>
            </a:p>
          </p:txBody>
        </p:sp>
        <p:sp>
          <p:nvSpPr>
            <p:cNvPr id="712781" name="Rectangle 77">
              <a:extLst>
                <a:ext uri="{FF2B5EF4-FFF2-40B4-BE49-F238E27FC236}">
                  <a16:creationId xmlns:a16="http://schemas.microsoft.com/office/drawing/2014/main" id="{39CFCC7E-317E-CDA9-2507-84759E624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10-20K</a:t>
              </a:r>
              <a:endParaRPr lang="en-US" altLang="en-US" dirty="0"/>
            </a:p>
          </p:txBody>
        </p:sp>
        <p:sp>
          <p:nvSpPr>
            <p:cNvPr id="712782" name="Rectangle 78">
              <a:extLst>
                <a:ext uri="{FF2B5EF4-FFF2-40B4-BE49-F238E27FC236}">
                  <a16:creationId xmlns:a16="http://schemas.microsoft.com/office/drawing/2014/main" id="{1FE811EF-77AF-A1C3-7934-B04A5E2FF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20-30K</a:t>
              </a:r>
              <a:endParaRPr lang="en-US" altLang="en-US" dirty="0"/>
            </a:p>
          </p:txBody>
        </p:sp>
        <p:sp>
          <p:nvSpPr>
            <p:cNvPr id="712783" name="Rectangle 79">
              <a:extLst>
                <a:ext uri="{FF2B5EF4-FFF2-40B4-BE49-F238E27FC236}">
                  <a16:creationId xmlns:a16="http://schemas.microsoft.com/office/drawing/2014/main" id="{F2B6499F-E40D-412B-C950-3ACA9504C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30-40K</a:t>
              </a:r>
              <a:endParaRPr lang="en-US" altLang="en-US" dirty="0"/>
            </a:p>
          </p:txBody>
        </p:sp>
        <p:sp>
          <p:nvSpPr>
            <p:cNvPr id="712784" name="Rectangle 80">
              <a:extLst>
                <a:ext uri="{FF2B5EF4-FFF2-40B4-BE49-F238E27FC236}">
                  <a16:creationId xmlns:a16="http://schemas.microsoft.com/office/drawing/2014/main" id="{6C46213F-CFC4-5529-04AC-753F9AE5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40-50K</a:t>
              </a:r>
              <a:endParaRPr lang="en-US" altLang="en-US" dirty="0"/>
            </a:p>
          </p:txBody>
        </p:sp>
        <p:sp>
          <p:nvSpPr>
            <p:cNvPr id="712785" name="Rectangle 81">
              <a:extLst>
                <a:ext uri="{FF2B5EF4-FFF2-40B4-BE49-F238E27FC236}">
                  <a16:creationId xmlns:a16="http://schemas.microsoft.com/office/drawing/2014/main" id="{8CE59F37-7E26-BC8E-34F1-FA64F02E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50-60K</a:t>
              </a:r>
              <a:endParaRPr lang="en-US" altLang="en-US" dirty="0"/>
            </a:p>
          </p:txBody>
        </p:sp>
        <p:sp>
          <p:nvSpPr>
            <p:cNvPr id="712786" name="Rectangle 82">
              <a:extLst>
                <a:ext uri="{FF2B5EF4-FFF2-40B4-BE49-F238E27FC236}">
                  <a16:creationId xmlns:a16="http://schemas.microsoft.com/office/drawing/2014/main" id="{FD4F9D75-3651-B0FC-D15B-3FC8F8310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60-70K</a:t>
              </a:r>
              <a:endParaRPr lang="en-US" altLang="en-US" dirty="0"/>
            </a:p>
          </p:txBody>
        </p:sp>
        <p:sp>
          <p:nvSpPr>
            <p:cNvPr id="712787" name="Rectangle 83">
              <a:extLst>
                <a:ext uri="{FF2B5EF4-FFF2-40B4-BE49-F238E27FC236}">
                  <a16:creationId xmlns:a16="http://schemas.microsoft.com/office/drawing/2014/main" id="{5A699EBD-D4C8-072B-5BF0-A63EDF5BE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047"/>
              <a:ext cx="5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70K+</a:t>
              </a:r>
              <a:endParaRPr lang="en-US" altLang="en-US" dirty="0"/>
            </a:p>
          </p:txBody>
        </p:sp>
        <p:sp>
          <p:nvSpPr>
            <p:cNvPr id="712788" name="Rectangle 84">
              <a:extLst>
                <a:ext uri="{FF2B5EF4-FFF2-40B4-BE49-F238E27FC236}">
                  <a16:creationId xmlns:a16="http://schemas.microsoft.com/office/drawing/2014/main" id="{96824737-F44E-5765-6C22-042412099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05" y="1852"/>
              <a:ext cx="205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Numbers of People</a:t>
              </a:r>
              <a:endParaRPr lang="en-US" altLang="en-US"/>
            </a:p>
          </p:txBody>
        </p:sp>
        <p:sp>
          <p:nvSpPr>
            <p:cNvPr id="712789" name="Rectangle 85">
              <a:extLst>
                <a:ext uri="{FF2B5EF4-FFF2-40B4-BE49-F238E27FC236}">
                  <a16:creationId xmlns:a16="http://schemas.microsoft.com/office/drawing/2014/main" id="{57A1D459-82E5-6BD9-2735-B2F5C11DE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1249"/>
              <a:ext cx="855" cy="2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2790" name="Rectangle 86">
              <a:extLst>
                <a:ext uri="{FF2B5EF4-FFF2-40B4-BE49-F238E27FC236}">
                  <a16:creationId xmlns:a16="http://schemas.microsoft.com/office/drawing/2014/main" id="{BF9617D6-3A08-2E12-B806-63EF0A907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" y="1261"/>
              <a:ext cx="1365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probability = 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 1/(1 + e</a:t>
              </a:r>
              <a:r>
                <a:rPr lang="en-US" altLang="en-US" sz="900" baseline="36000"/>
                <a:t>-(b</a:t>
              </a:r>
              <a:r>
                <a:rPr lang="en-US" altLang="en-US" sz="600"/>
                <a:t>0</a:t>
              </a:r>
              <a:r>
                <a:rPr lang="en-US" altLang="en-US" sz="900" baseline="36000"/>
                <a:t> + b</a:t>
              </a:r>
              <a:r>
                <a:rPr lang="en-US" altLang="en-US" sz="600"/>
                <a:t>1</a:t>
              </a:r>
              <a:r>
                <a:rPr lang="en-US" altLang="en-US" sz="900" baseline="36000"/>
                <a:t>X</a:t>
              </a:r>
              <a:r>
                <a:rPr lang="en-US" altLang="en-US" sz="600"/>
                <a:t>1 </a:t>
              </a:r>
              <a:r>
                <a:rPr lang="en-US" altLang="en-US" sz="900" baseline="36000"/>
                <a:t>+</a:t>
              </a:r>
              <a:r>
                <a:rPr lang="en-US" altLang="en-US" sz="600"/>
                <a:t> </a:t>
              </a:r>
              <a:r>
                <a:rPr lang="en-US" altLang="en-US" sz="600" baseline="30000"/>
                <a:t>+ </a:t>
              </a:r>
              <a:r>
                <a:rPr lang="en-US" altLang="en-US" sz="900" baseline="36000"/>
                <a:t>b</a:t>
              </a:r>
              <a:r>
                <a:rPr lang="en-US" altLang="en-US" sz="600"/>
                <a:t>2</a:t>
              </a:r>
              <a:r>
                <a:rPr lang="en-US" altLang="en-US" sz="900" baseline="36000"/>
                <a:t>X</a:t>
              </a:r>
              <a:r>
                <a:rPr lang="en-US" altLang="en-US" sz="600"/>
                <a:t>2</a:t>
              </a:r>
              <a:r>
                <a:rPr lang="en-US" altLang="en-US" sz="900" baseline="36000"/>
                <a:t>) </a:t>
              </a:r>
              <a:r>
                <a:rPr lang="en-US" altLang="en-US" sz="900"/>
                <a:t>)</a:t>
              </a:r>
            </a:p>
          </p:txBody>
        </p:sp>
        <p:sp>
          <p:nvSpPr>
            <p:cNvPr id="712791" name="Rectangle 87">
              <a:extLst>
                <a:ext uri="{FF2B5EF4-FFF2-40B4-BE49-F238E27FC236}">
                  <a16:creationId xmlns:a16="http://schemas.microsoft.com/office/drawing/2014/main" id="{A43FECDA-75DD-9431-2244-844DBB2A7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" y="1511"/>
              <a:ext cx="862" cy="56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2792" name="Rectangle 88">
              <a:extLst>
                <a:ext uri="{FF2B5EF4-FFF2-40B4-BE49-F238E27FC236}">
                  <a16:creationId xmlns:a16="http://schemas.microsoft.com/office/drawing/2014/main" id="{B46CF29C-0F73-BD56-60E9-F5FE26B74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48"/>
              <a:ext cx="810" cy="504"/>
            </a:xfrm>
            <a:prstGeom prst="rect">
              <a:avLst/>
            </a:prstGeom>
            <a:noFill/>
            <a:ln w="571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712795" name="Picture 91">
            <a:extLst>
              <a:ext uri="{FF2B5EF4-FFF2-40B4-BE49-F238E27FC236}">
                <a16:creationId xmlns:a16="http://schemas.microsoft.com/office/drawing/2014/main" id="{3EDD8F19-CED2-F23C-90BD-93A8EF26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09801"/>
            <a:ext cx="1366838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2796" name="Group 92">
            <a:extLst>
              <a:ext uri="{FF2B5EF4-FFF2-40B4-BE49-F238E27FC236}">
                <a16:creationId xmlns:a16="http://schemas.microsoft.com/office/drawing/2014/main" id="{F50F4C28-88BD-F9CC-1C85-5D021A82B7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2209801"/>
            <a:ext cx="1162050" cy="1400175"/>
            <a:chOff x="3304" y="1296"/>
            <a:chExt cx="732" cy="882"/>
          </a:xfrm>
        </p:grpSpPr>
        <p:pic>
          <p:nvPicPr>
            <p:cNvPr id="712797" name="Picture 93">
              <a:extLst>
                <a:ext uri="{FF2B5EF4-FFF2-40B4-BE49-F238E27FC236}">
                  <a16:creationId xmlns:a16="http://schemas.microsoft.com/office/drawing/2014/main" id="{824DCB89-E659-532B-63E6-AEA01B6A7BD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" y="1296"/>
              <a:ext cx="732" cy="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12798" name="Group 94">
              <a:extLst>
                <a:ext uri="{FF2B5EF4-FFF2-40B4-BE49-F238E27FC236}">
                  <a16:creationId xmlns:a16="http://schemas.microsoft.com/office/drawing/2014/main" id="{162A1F11-091A-B0BD-B7F1-7317005337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1439"/>
              <a:ext cx="697" cy="630"/>
              <a:chOff x="3334" y="1439"/>
              <a:chExt cx="697" cy="630"/>
            </a:xfrm>
          </p:grpSpPr>
          <p:sp>
            <p:nvSpPr>
              <p:cNvPr id="712799" name="Text Box 95">
                <a:extLst>
                  <a:ext uri="{FF2B5EF4-FFF2-40B4-BE49-F238E27FC236}">
                    <a16:creationId xmlns:a16="http://schemas.microsoft.com/office/drawing/2014/main" id="{DC401BE9-B897-E6EE-24FC-34B6C9B8E9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34" y="1896"/>
                <a:ext cx="69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en-US" sz="1200">
                    <a:latin typeface="Arial" panose="020B0604020202020204" pitchFamily="34" charset="0"/>
                  </a:rPr>
                  <a:t>Whole Life</a:t>
                </a:r>
                <a:r>
                  <a:rPr lang="en-US" altLang="en-US" sz="1000">
                    <a:latin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712800" name="Text Box 96">
                <a:extLst>
                  <a:ext uri="{FF2B5EF4-FFF2-40B4-BE49-F238E27FC236}">
                    <a16:creationId xmlns:a16="http://schemas.microsoft.com/office/drawing/2014/main" id="{302C8D39-7176-1844-EEC0-2F3BF8EEF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17" y="1439"/>
                <a:ext cx="56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>
                    <a:latin typeface="Arial" panose="020B0604020202020204" pitchFamily="34" charset="0"/>
                  </a:rPr>
                  <a:t>XYZ Life</a:t>
                </a:r>
              </a:p>
            </p:txBody>
          </p:sp>
          <p:pic>
            <p:nvPicPr>
              <p:cNvPr id="712801" name="Picture 97">
                <a:extLst>
                  <a:ext uri="{FF2B5EF4-FFF2-40B4-BE49-F238E27FC236}">
                    <a16:creationId xmlns:a16="http://schemas.microsoft.com/office/drawing/2014/main" id="{AE3E45D8-9310-6C04-FA96-D918E897A1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5" y="1642"/>
                <a:ext cx="311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712802" name="Picture 98">
            <a:extLst>
              <a:ext uri="{FF2B5EF4-FFF2-40B4-BE49-F238E27FC236}">
                <a16:creationId xmlns:a16="http://schemas.microsoft.com/office/drawing/2014/main" id="{FD2B16C0-3B7A-146A-A4CA-F2506A8B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4711701"/>
            <a:ext cx="1493838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2803" name="Text Box 99">
            <a:extLst>
              <a:ext uri="{FF2B5EF4-FFF2-40B4-BE49-F238E27FC236}">
                <a16:creationId xmlns:a16="http://schemas.microsoft.com/office/drawing/2014/main" id="{F89A1319-AB8A-2F39-EFDE-2ABD966ED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1" y="4495800"/>
            <a:ext cx="1344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solidFill>
                  <a:srgbClr val="800000"/>
                </a:solidFill>
                <a:latin typeface="Arial" panose="020B0604020202020204" pitchFamily="34" charset="0"/>
              </a:rPr>
              <a:t>Email campaign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66" name="Rectangle 159765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9768" name="Arc 159767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770" name="Oval 159769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C5F18F8C-2750-E987-2FBE-8B85459B33F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647593"/>
            <a:ext cx="4467792" cy="3060541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Defining the Objective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DB7E4996-575C-14EE-D72A-412F6D8ECAF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38200" y="3800209"/>
            <a:ext cx="4467792" cy="2410198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What Is Your Business Goal?</a:t>
            </a:r>
          </a:p>
        </p:txBody>
      </p:sp>
      <p:pic>
        <p:nvPicPr>
          <p:cNvPr id="159751" name="Graphic 159750" descr="Bullseye">
            <a:extLst>
              <a:ext uri="{FF2B5EF4-FFF2-40B4-BE49-F238E27FC236}">
                <a16:creationId xmlns:a16="http://schemas.microsoft.com/office/drawing/2014/main" id="{0CB922FE-1316-6E0D-6CC7-82EE7C95E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3623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754" name="Picture 2">
            <a:extLst>
              <a:ext uri="{FF2B5EF4-FFF2-40B4-BE49-F238E27FC236}">
                <a16:creationId xmlns:a16="http://schemas.microsoft.com/office/drawing/2014/main" id="{1B77DBB8-B665-8A69-747B-627078C8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1" y="4648201"/>
            <a:ext cx="1260475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4755" name="Line 3">
            <a:extLst>
              <a:ext uri="{FF2B5EF4-FFF2-40B4-BE49-F238E27FC236}">
                <a16:creationId xmlns:a16="http://schemas.microsoft.com/office/drawing/2014/main" id="{BC609B21-A05A-CC34-D4EC-5FD8A1CD66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4088" y="2741614"/>
            <a:ext cx="34925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4756" name="Rectangle 4">
            <a:extLst>
              <a:ext uri="{FF2B5EF4-FFF2-40B4-BE49-F238E27FC236}">
                <a16:creationId xmlns:a16="http://schemas.microsoft.com/office/drawing/2014/main" id="{1B78C199-2BF1-0482-4A8C-6C5A83895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2192338" cy="16525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14757" name="Oval 5">
            <a:extLst>
              <a:ext uri="{FF2B5EF4-FFF2-40B4-BE49-F238E27FC236}">
                <a16:creationId xmlns:a16="http://schemas.microsoft.com/office/drawing/2014/main" id="{1AE8C2E3-765C-F85C-2626-E1AFD1451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1" y="2209800"/>
            <a:ext cx="792163" cy="820738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714758" name="Text Box 6">
            <a:extLst>
              <a:ext uri="{FF2B5EF4-FFF2-40B4-BE49-F238E27FC236}">
                <a16:creationId xmlns:a16="http://schemas.microsoft.com/office/drawing/2014/main" id="{81FA441E-C1B3-DDBA-2260-4324FA14F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8883" y="1600201"/>
            <a:ext cx="16433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Names and attributes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27-4 months prior</a:t>
            </a:r>
          </a:p>
        </p:txBody>
      </p:sp>
      <p:sp>
        <p:nvSpPr>
          <p:cNvPr id="714759" name="Text Box 7">
            <a:extLst>
              <a:ext uri="{FF2B5EF4-FFF2-40B4-BE49-F238E27FC236}">
                <a16:creationId xmlns:a16="http://schemas.microsoft.com/office/drawing/2014/main" id="{6E680C17-1095-9F72-7FB4-6BF58838D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286000"/>
            <a:ext cx="81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0 Balance</a:t>
            </a:r>
          </a:p>
        </p:txBody>
      </p:sp>
      <p:sp>
        <p:nvSpPr>
          <p:cNvPr id="714760" name="Rectangle 8">
            <a:extLst>
              <a:ext uri="{FF2B5EF4-FFF2-40B4-BE49-F238E27FC236}">
                <a16:creationId xmlns:a16="http://schemas.microsoft.com/office/drawing/2014/main" id="{36F78407-F6B2-7124-5053-C2323D79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800600"/>
            <a:ext cx="1593850" cy="1284288"/>
          </a:xfrm>
          <a:prstGeom prst="rect">
            <a:avLst/>
          </a:prstGeom>
          <a:solidFill>
            <a:srgbClr val="800000">
              <a:alpha val="8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4761" name="Text Box 9">
            <a:extLst>
              <a:ext uri="{FF2B5EF4-FFF2-40B4-BE49-F238E27FC236}">
                <a16:creationId xmlns:a16="http://schemas.microsoft.com/office/drawing/2014/main" id="{55700468-80BD-0F1F-1039-03CA1951E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343400"/>
            <a:ext cx="134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Logistic model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developed </a:t>
            </a:r>
          </a:p>
        </p:txBody>
      </p:sp>
      <p:sp>
        <p:nvSpPr>
          <p:cNvPr id="714762" name="Line 10">
            <a:extLst>
              <a:ext uri="{FF2B5EF4-FFF2-40B4-BE49-F238E27FC236}">
                <a16:creationId xmlns:a16="http://schemas.microsoft.com/office/drawing/2014/main" id="{4616895F-44B7-AE9B-C090-D4FC65979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5486400"/>
            <a:ext cx="5905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4763" name="Line 11">
            <a:extLst>
              <a:ext uri="{FF2B5EF4-FFF2-40B4-BE49-F238E27FC236}">
                <a16:creationId xmlns:a16="http://schemas.microsoft.com/office/drawing/2014/main" id="{024A7DDD-E5A1-FA4B-668B-2E6B07E2C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1" y="5410200"/>
            <a:ext cx="771525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4764" name="Text Box 12">
            <a:extLst>
              <a:ext uri="{FF2B5EF4-FFF2-40B4-BE49-F238E27FC236}">
                <a16:creationId xmlns:a16="http://schemas.microsoft.com/office/drawing/2014/main" id="{6453F1C7-D34B-96DB-C9A7-4AC1142EC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079" y="6096001"/>
            <a:ext cx="1633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Determine who might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move balances</a:t>
            </a:r>
          </a:p>
        </p:txBody>
      </p:sp>
      <p:sp>
        <p:nvSpPr>
          <p:cNvPr id="714765" name="Text Box 13">
            <a:extLst>
              <a:ext uri="{FF2B5EF4-FFF2-40B4-BE49-F238E27FC236}">
                <a16:creationId xmlns:a16="http://schemas.microsoft.com/office/drawing/2014/main" id="{BB2C0E65-C8A0-8C18-7C8F-D83C7E529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896" y="3733801"/>
            <a:ext cx="21419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>
                <a:latin typeface="Arial" panose="020B0604020202020204" pitchFamily="34" charset="0"/>
              </a:rPr>
              <a:t>Customer file  &gt; 500 balance</a:t>
            </a:r>
          </a:p>
        </p:txBody>
      </p:sp>
      <p:grpSp>
        <p:nvGrpSpPr>
          <p:cNvPr id="714766" name="Group 14">
            <a:extLst>
              <a:ext uri="{FF2B5EF4-FFF2-40B4-BE49-F238E27FC236}">
                <a16:creationId xmlns:a16="http://schemas.microsoft.com/office/drawing/2014/main" id="{94AA7E9B-18A6-D4DC-1FA3-CD7301E19DA4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3657600"/>
            <a:ext cx="5029200" cy="990600"/>
            <a:chOff x="1065" y="2115"/>
            <a:chExt cx="3897" cy="1010"/>
          </a:xfrm>
        </p:grpSpPr>
        <p:sp>
          <p:nvSpPr>
            <p:cNvPr id="714767" name="Line 15">
              <a:extLst>
                <a:ext uri="{FF2B5EF4-FFF2-40B4-BE49-F238E27FC236}">
                  <a16:creationId xmlns:a16="http://schemas.microsoft.com/office/drawing/2014/main" id="{07F6EBA4-357B-72AC-7686-86D045A102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5" y="2761"/>
              <a:ext cx="466" cy="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768" name="Line 16">
              <a:extLst>
                <a:ext uri="{FF2B5EF4-FFF2-40B4-BE49-F238E27FC236}">
                  <a16:creationId xmlns:a16="http://schemas.microsoft.com/office/drawing/2014/main" id="{BCBFF6C8-5E5B-C6BF-594E-1F9CC71806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3" y="2115"/>
              <a:ext cx="3439" cy="6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14769" name="Text Box 17">
            <a:extLst>
              <a:ext uri="{FF2B5EF4-FFF2-40B4-BE49-F238E27FC236}">
                <a16:creationId xmlns:a16="http://schemas.microsoft.com/office/drawing/2014/main" id="{C37878A0-593D-EDF1-3CAE-B51C67A2B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682" y="6096001"/>
            <a:ext cx="12490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Behavioral data</a:t>
            </a:r>
          </a:p>
        </p:txBody>
      </p:sp>
      <p:sp>
        <p:nvSpPr>
          <p:cNvPr id="714770" name="Line 18">
            <a:extLst>
              <a:ext uri="{FF2B5EF4-FFF2-40B4-BE49-F238E27FC236}">
                <a16:creationId xmlns:a16="http://schemas.microsoft.com/office/drawing/2014/main" id="{57F06E41-17AB-FB38-2E9A-4079520CCD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6201" y="2971800"/>
            <a:ext cx="346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4771" name="Rectangle 19">
            <a:extLst>
              <a:ext uri="{FF2B5EF4-FFF2-40B4-BE49-F238E27FC236}">
                <a16:creationId xmlns:a16="http://schemas.microsoft.com/office/drawing/2014/main" id="{ABE80C56-49A8-D229-7C80-1924F8056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057400"/>
            <a:ext cx="2057400" cy="16525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14772" name="Text Box 20">
            <a:extLst>
              <a:ext uri="{FF2B5EF4-FFF2-40B4-BE49-F238E27FC236}">
                <a16:creationId xmlns:a16="http://schemas.microsoft.com/office/drawing/2014/main" id="{5FAD518F-98E2-355F-49C0-53EA12B15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883" y="2286001"/>
            <a:ext cx="8162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Go back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3 months</a:t>
            </a:r>
          </a:p>
        </p:txBody>
      </p:sp>
      <p:sp>
        <p:nvSpPr>
          <p:cNvPr id="714773" name="Line 21">
            <a:extLst>
              <a:ext uri="{FF2B5EF4-FFF2-40B4-BE49-F238E27FC236}">
                <a16:creationId xmlns:a16="http://schemas.microsoft.com/office/drawing/2014/main" id="{F61BC15F-8F35-1EBC-AF10-2926103762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1" y="3311525"/>
            <a:ext cx="2295525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4774" name="Line 22">
            <a:extLst>
              <a:ext uri="{FF2B5EF4-FFF2-40B4-BE49-F238E27FC236}">
                <a16:creationId xmlns:a16="http://schemas.microsoft.com/office/drawing/2014/main" id="{2F479F2B-837E-4959-BFD9-FBE7AB181F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9326" y="2889251"/>
            <a:ext cx="2024063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4775" name="Line 23">
            <a:extLst>
              <a:ext uri="{FF2B5EF4-FFF2-40B4-BE49-F238E27FC236}">
                <a16:creationId xmlns:a16="http://schemas.microsoft.com/office/drawing/2014/main" id="{E997CF17-8854-74FC-1129-876ECB378CF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49626" y="3027363"/>
            <a:ext cx="2259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4776" name="Line 24">
            <a:extLst>
              <a:ext uri="{FF2B5EF4-FFF2-40B4-BE49-F238E27FC236}">
                <a16:creationId xmlns:a16="http://schemas.microsoft.com/office/drawing/2014/main" id="{5A09F12D-36CD-3F72-4C4F-A5654D841A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5225" y="3190876"/>
            <a:ext cx="20701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4777" name="Text Box 25">
            <a:extLst>
              <a:ext uri="{FF2B5EF4-FFF2-40B4-BE49-F238E27FC236}">
                <a16:creationId xmlns:a16="http://schemas.microsoft.com/office/drawing/2014/main" id="{6BA5C9ED-2190-BDD3-3613-F3EBDB374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317" y="2286001"/>
            <a:ext cx="8931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Customer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Records</a:t>
            </a:r>
          </a:p>
        </p:txBody>
      </p:sp>
      <p:sp>
        <p:nvSpPr>
          <p:cNvPr id="714778" name="Text Box 26">
            <a:extLst>
              <a:ext uri="{FF2B5EF4-FFF2-40B4-BE49-F238E27FC236}">
                <a16:creationId xmlns:a16="http://schemas.microsoft.com/office/drawing/2014/main" id="{20FCA245-3223-65B0-A6D7-09CA508AE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326" y="2209801"/>
            <a:ext cx="8499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Customer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Records</a:t>
            </a:r>
          </a:p>
        </p:txBody>
      </p:sp>
      <p:sp>
        <p:nvSpPr>
          <p:cNvPr id="714779" name="Text Box 27">
            <a:extLst>
              <a:ext uri="{FF2B5EF4-FFF2-40B4-BE49-F238E27FC236}">
                <a16:creationId xmlns:a16="http://schemas.microsoft.com/office/drawing/2014/main" id="{1C39BFD3-009C-A0F2-3AC8-FAFA09C80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292" y="4495801"/>
            <a:ext cx="12057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Decile analysis</a:t>
            </a:r>
          </a:p>
        </p:txBody>
      </p:sp>
      <p:pic>
        <p:nvPicPr>
          <p:cNvPr id="714780" name="Picture 28">
            <a:extLst>
              <a:ext uri="{FF2B5EF4-FFF2-40B4-BE49-F238E27FC236}">
                <a16:creationId xmlns:a16="http://schemas.microsoft.com/office/drawing/2014/main" id="{082544AD-E549-A66D-E90B-E8409849482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2971800"/>
            <a:ext cx="228600" cy="450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4781" name="Picture 29">
            <a:extLst>
              <a:ext uri="{FF2B5EF4-FFF2-40B4-BE49-F238E27FC236}">
                <a16:creationId xmlns:a16="http://schemas.microsoft.com/office/drawing/2014/main" id="{9F14A758-05FD-B96A-435A-34140CF775D6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375" y="2819401"/>
            <a:ext cx="184150" cy="5254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714782" name="Object 30">
            <a:extLst>
              <a:ext uri="{FF2B5EF4-FFF2-40B4-BE49-F238E27FC236}">
                <a16:creationId xmlns:a16="http://schemas.microsoft.com/office/drawing/2014/main" id="{357A46E2-E283-87EE-D9BA-D0256DC3B6F9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6781800" y="4851400"/>
          <a:ext cx="15240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4762500" imgH="1790700" progId="Excel.Sheet.8">
                  <p:embed/>
                </p:oleObj>
              </mc:Choice>
              <mc:Fallback>
                <p:oleObj name="Worksheet" r:id="rId6" imgW="4762500" imgH="1790700" progId="Excel.Sheet.8">
                  <p:embed/>
                  <p:pic>
                    <p:nvPicPr>
                      <p:cNvPr id="714782" name="Object 30">
                        <a:extLst>
                          <a:ext uri="{FF2B5EF4-FFF2-40B4-BE49-F238E27FC236}">
                            <a16:creationId xmlns:a16="http://schemas.microsoft.com/office/drawing/2014/main" id="{357A46E2-E283-87EE-D9BA-D0256DC3B6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4851400"/>
                        <a:ext cx="15240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4783" name="Picture 31">
            <a:extLst>
              <a:ext uri="{FF2B5EF4-FFF2-40B4-BE49-F238E27FC236}">
                <a16:creationId xmlns:a16="http://schemas.microsoft.com/office/drawing/2014/main" id="{52DFE2C8-9650-F77B-1DB4-3C9F26731399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1" y="2743200"/>
            <a:ext cx="246063" cy="463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4784" name="Picture 32">
            <a:extLst>
              <a:ext uri="{FF2B5EF4-FFF2-40B4-BE49-F238E27FC236}">
                <a16:creationId xmlns:a16="http://schemas.microsoft.com/office/drawing/2014/main" id="{44819022-7338-5BB2-818B-C27DCC6D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19401"/>
            <a:ext cx="1270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4785" name="Picture 33">
            <a:extLst>
              <a:ext uri="{FF2B5EF4-FFF2-40B4-BE49-F238E27FC236}">
                <a16:creationId xmlns:a16="http://schemas.microsoft.com/office/drawing/2014/main" id="{33C4DF8D-BB06-1CB1-2E2B-9538D10A9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3048001"/>
            <a:ext cx="1682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4786" name="Picture 34">
            <a:extLst>
              <a:ext uri="{FF2B5EF4-FFF2-40B4-BE49-F238E27FC236}">
                <a16:creationId xmlns:a16="http://schemas.microsoft.com/office/drawing/2014/main" id="{20E839CB-5B95-E9A0-67A8-9D04DB6A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2819401"/>
            <a:ext cx="182563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4787" name="Text Box 35">
            <a:extLst>
              <a:ext uri="{FF2B5EF4-FFF2-40B4-BE49-F238E27FC236}">
                <a16:creationId xmlns:a16="http://schemas.microsoft.com/office/drawing/2014/main" id="{FA8C1CB2-9DC4-C8C4-F45F-7205DCF6B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664" y="3733801"/>
            <a:ext cx="10887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Customer file</a:t>
            </a:r>
          </a:p>
        </p:txBody>
      </p:sp>
      <p:sp>
        <p:nvSpPr>
          <p:cNvPr id="714788" name="Text Box 36">
            <a:extLst>
              <a:ext uri="{FF2B5EF4-FFF2-40B4-BE49-F238E27FC236}">
                <a16:creationId xmlns:a16="http://schemas.microsoft.com/office/drawing/2014/main" id="{C0357602-D9C1-CE18-E2AB-BA7D87D96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767" y="4343401"/>
            <a:ext cx="18662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  Logistic model used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to score and rank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customer or prospect file</a:t>
            </a:r>
          </a:p>
        </p:txBody>
      </p:sp>
      <p:sp>
        <p:nvSpPr>
          <p:cNvPr id="714789" name="Text Box 37">
            <a:extLst>
              <a:ext uri="{FF2B5EF4-FFF2-40B4-BE49-F238E27FC236}">
                <a16:creationId xmlns:a16="http://schemas.microsoft.com/office/drawing/2014/main" id="{A89F953B-CCCE-6AD0-1803-A22C0909F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651" y="4191001"/>
            <a:ext cx="11486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Take retention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action</a:t>
            </a:r>
          </a:p>
        </p:txBody>
      </p:sp>
      <p:sp>
        <p:nvSpPr>
          <p:cNvPr id="714790" name="Rectangle 38">
            <a:extLst>
              <a:ext uri="{FF2B5EF4-FFF2-40B4-BE49-F238E27FC236}">
                <a16:creationId xmlns:a16="http://schemas.microsoft.com/office/drawing/2014/main" id="{9DC22076-3FE0-BC45-73B2-F979108BEBEE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506582" y="180975"/>
            <a:ext cx="7391400" cy="9048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Model to Predict Attrition or Churn</a:t>
            </a:r>
          </a:p>
        </p:txBody>
      </p:sp>
      <p:sp>
        <p:nvSpPr>
          <p:cNvPr id="714791" name="Text Box 39">
            <a:extLst>
              <a:ext uri="{FF2B5EF4-FFF2-40B4-BE49-F238E27FC236}">
                <a16:creationId xmlns:a16="http://schemas.microsoft.com/office/drawing/2014/main" id="{DF04F002-20B0-495F-281C-9DDD61A2C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683" y="1600201"/>
            <a:ext cx="16433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Names and attributes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24-1 months prior</a:t>
            </a:r>
          </a:p>
        </p:txBody>
      </p:sp>
      <p:pic>
        <p:nvPicPr>
          <p:cNvPr id="714793" name="Picture 41">
            <a:extLst>
              <a:ext uri="{FF2B5EF4-FFF2-40B4-BE49-F238E27FC236}">
                <a16:creationId xmlns:a16="http://schemas.microsoft.com/office/drawing/2014/main" id="{B6FCFF72-075D-EAE0-58F3-D6148950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53000"/>
            <a:ext cx="15065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4794" name="Group 42">
            <a:extLst>
              <a:ext uri="{FF2B5EF4-FFF2-40B4-BE49-F238E27FC236}">
                <a16:creationId xmlns:a16="http://schemas.microsoft.com/office/drawing/2014/main" id="{2E2748C9-40B3-1733-58F7-FD3F4893618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800601"/>
            <a:ext cx="2298700" cy="1317625"/>
            <a:chOff x="4493" y="1249"/>
            <a:chExt cx="1448" cy="830"/>
          </a:xfrm>
        </p:grpSpPr>
        <p:sp>
          <p:nvSpPr>
            <p:cNvPr id="714795" name="Rectangle 43">
              <a:extLst>
                <a:ext uri="{FF2B5EF4-FFF2-40B4-BE49-F238E27FC236}">
                  <a16:creationId xmlns:a16="http://schemas.microsoft.com/office/drawing/2014/main" id="{71ADDB5E-E606-C691-3D90-9CE2B8C6B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796" name="Line 44">
              <a:extLst>
                <a:ext uri="{FF2B5EF4-FFF2-40B4-BE49-F238E27FC236}">
                  <a16:creationId xmlns:a16="http://schemas.microsoft.com/office/drawing/2014/main" id="{6F615E8E-B47B-D56B-0F61-7829C2C640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940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797" name="Line 45">
              <a:extLst>
                <a:ext uri="{FF2B5EF4-FFF2-40B4-BE49-F238E27FC236}">
                  <a16:creationId xmlns:a16="http://schemas.microsoft.com/office/drawing/2014/main" id="{E67AE56D-8CAD-9C98-5C77-4B83DB3685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858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798" name="Line 46">
              <a:extLst>
                <a:ext uri="{FF2B5EF4-FFF2-40B4-BE49-F238E27FC236}">
                  <a16:creationId xmlns:a16="http://schemas.microsoft.com/office/drawing/2014/main" id="{058CB9E4-D25F-90F9-31B2-8ED1C2627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81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799" name="Line 47">
              <a:extLst>
                <a:ext uri="{FF2B5EF4-FFF2-40B4-BE49-F238E27FC236}">
                  <a16:creationId xmlns:a16="http://schemas.microsoft.com/office/drawing/2014/main" id="{B47CD369-BD3B-06DE-D190-0B4F1EA02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03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00" name="Line 48">
              <a:extLst>
                <a:ext uri="{FF2B5EF4-FFF2-40B4-BE49-F238E27FC236}">
                  <a16:creationId xmlns:a16="http://schemas.microsoft.com/office/drawing/2014/main" id="{E3CE9F7E-1363-9549-CCD1-24AD08254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621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01" name="Line 49">
              <a:extLst>
                <a:ext uri="{FF2B5EF4-FFF2-40B4-BE49-F238E27FC236}">
                  <a16:creationId xmlns:a16="http://schemas.microsoft.com/office/drawing/2014/main" id="{FFFB0470-A6B9-DB7B-8BE7-23A3FE4CE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02" name="Rectangle 50">
              <a:extLst>
                <a:ext uri="{FF2B5EF4-FFF2-40B4-BE49-F238E27FC236}">
                  <a16:creationId xmlns:a16="http://schemas.microsoft.com/office/drawing/2014/main" id="{EE1A84E2-66F7-F07E-2BD4-AE7653B3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noFill/>
            <a:ln w="1588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03" name="Rectangle 51">
              <a:extLst>
                <a:ext uri="{FF2B5EF4-FFF2-40B4-BE49-F238E27FC236}">
                  <a16:creationId xmlns:a16="http://schemas.microsoft.com/office/drawing/2014/main" id="{155594D5-979D-07E8-A64D-540747710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1749"/>
              <a:ext cx="40" cy="26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4804" name="Rectangle 52">
              <a:extLst>
                <a:ext uri="{FF2B5EF4-FFF2-40B4-BE49-F238E27FC236}">
                  <a16:creationId xmlns:a16="http://schemas.microsoft.com/office/drawing/2014/main" id="{FFB1DB15-3CD3-38B9-6FAF-04B22B516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716"/>
              <a:ext cx="40" cy="302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4805" name="Rectangle 53">
              <a:extLst>
                <a:ext uri="{FF2B5EF4-FFF2-40B4-BE49-F238E27FC236}">
                  <a16:creationId xmlns:a16="http://schemas.microsoft.com/office/drawing/2014/main" id="{A14B56C4-F9E3-73D8-6376-38DB67B37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608"/>
              <a:ext cx="39" cy="410"/>
            </a:xfrm>
            <a:prstGeom prst="rect">
              <a:avLst/>
            </a:prstGeom>
            <a:solidFill>
              <a:srgbClr val="9999FF"/>
            </a:solidFill>
            <a:ln w="165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4806" name="Rectangle 54">
              <a:extLst>
                <a:ext uri="{FF2B5EF4-FFF2-40B4-BE49-F238E27FC236}">
                  <a16:creationId xmlns:a16="http://schemas.microsoft.com/office/drawing/2014/main" id="{66932572-394D-75B9-0E18-798F1E0BB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" y="1605"/>
              <a:ext cx="40" cy="413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4807" name="Rectangle 55">
              <a:extLst>
                <a:ext uri="{FF2B5EF4-FFF2-40B4-BE49-F238E27FC236}">
                  <a16:creationId xmlns:a16="http://schemas.microsoft.com/office/drawing/2014/main" id="{1B531C64-64AD-A56B-01B0-DF6411DBE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" y="1710"/>
              <a:ext cx="40" cy="308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4808" name="Rectangle 56">
              <a:extLst>
                <a:ext uri="{FF2B5EF4-FFF2-40B4-BE49-F238E27FC236}">
                  <a16:creationId xmlns:a16="http://schemas.microsoft.com/office/drawing/2014/main" id="{75933395-8CC5-D77B-9977-D5B81B30B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1742"/>
              <a:ext cx="40" cy="276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4809" name="Rectangle 57">
              <a:extLst>
                <a:ext uri="{FF2B5EF4-FFF2-40B4-BE49-F238E27FC236}">
                  <a16:creationId xmlns:a16="http://schemas.microsoft.com/office/drawing/2014/main" id="{E2AEFE4E-5598-0712-685E-0673DDEAF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" y="1794"/>
              <a:ext cx="39" cy="224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4810" name="Rectangle 58">
              <a:extLst>
                <a:ext uri="{FF2B5EF4-FFF2-40B4-BE49-F238E27FC236}">
                  <a16:creationId xmlns:a16="http://schemas.microsoft.com/office/drawing/2014/main" id="{612AE6CA-87D7-6DA1-4E8E-2A8507FF7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" y="1839"/>
              <a:ext cx="40" cy="17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4811" name="Line 59">
              <a:extLst>
                <a:ext uri="{FF2B5EF4-FFF2-40B4-BE49-F238E27FC236}">
                  <a16:creationId xmlns:a16="http://schemas.microsoft.com/office/drawing/2014/main" id="{CBE42576-C601-2193-9BCF-E53E764C8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2" cy="474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12" name="Line 60">
              <a:extLst>
                <a:ext uri="{FF2B5EF4-FFF2-40B4-BE49-F238E27FC236}">
                  <a16:creationId xmlns:a16="http://schemas.microsoft.com/office/drawing/2014/main" id="{BB9B00B5-CF38-7BC3-78D5-2EBD853F5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2018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13" name="Line 61">
              <a:extLst>
                <a:ext uri="{FF2B5EF4-FFF2-40B4-BE49-F238E27FC236}">
                  <a16:creationId xmlns:a16="http://schemas.microsoft.com/office/drawing/2014/main" id="{A3576087-0E1C-0593-CD51-696336128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940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14" name="Line 62">
              <a:extLst>
                <a:ext uri="{FF2B5EF4-FFF2-40B4-BE49-F238E27FC236}">
                  <a16:creationId xmlns:a16="http://schemas.microsoft.com/office/drawing/2014/main" id="{8EE12054-472A-FC31-1A35-BD2378087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858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15" name="Line 63">
              <a:extLst>
                <a:ext uri="{FF2B5EF4-FFF2-40B4-BE49-F238E27FC236}">
                  <a16:creationId xmlns:a16="http://schemas.microsoft.com/office/drawing/2014/main" id="{F2EAB33C-026E-00B5-83F4-A192ED6AA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81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16" name="Line 64">
              <a:extLst>
                <a:ext uri="{FF2B5EF4-FFF2-40B4-BE49-F238E27FC236}">
                  <a16:creationId xmlns:a16="http://schemas.microsoft.com/office/drawing/2014/main" id="{EF746BA3-4911-A6C7-1313-FD7B9C188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03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17" name="Line 65">
              <a:extLst>
                <a:ext uri="{FF2B5EF4-FFF2-40B4-BE49-F238E27FC236}">
                  <a16:creationId xmlns:a16="http://schemas.microsoft.com/office/drawing/2014/main" id="{B44D20D3-1243-2BC0-5C5A-E4352B080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621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18" name="Line 66">
              <a:extLst>
                <a:ext uri="{FF2B5EF4-FFF2-40B4-BE49-F238E27FC236}">
                  <a16:creationId xmlns:a16="http://schemas.microsoft.com/office/drawing/2014/main" id="{EB96FE00-5306-E3C6-A646-A276F0CDC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544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19" name="Line 67">
              <a:extLst>
                <a:ext uri="{FF2B5EF4-FFF2-40B4-BE49-F238E27FC236}">
                  <a16:creationId xmlns:a16="http://schemas.microsoft.com/office/drawing/2014/main" id="{6E072109-0E33-FCB9-67C3-26B8E850DC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2018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0" name="Line 68">
              <a:extLst>
                <a:ext uri="{FF2B5EF4-FFF2-40B4-BE49-F238E27FC236}">
                  <a16:creationId xmlns:a16="http://schemas.microsoft.com/office/drawing/2014/main" id="{F9B5BC95-322D-7978-15B7-2A896011E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6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1" name="Line 69">
              <a:extLst>
                <a:ext uri="{FF2B5EF4-FFF2-40B4-BE49-F238E27FC236}">
                  <a16:creationId xmlns:a16="http://schemas.microsoft.com/office/drawing/2014/main" id="{D5DC64E7-8869-4C7C-C8DA-74755CEE3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2" name="Line 70">
              <a:extLst>
                <a:ext uri="{FF2B5EF4-FFF2-40B4-BE49-F238E27FC236}">
                  <a16:creationId xmlns:a16="http://schemas.microsoft.com/office/drawing/2014/main" id="{3BDA5527-3D55-274E-F30B-3075FCDD4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3" name="Line 71">
              <a:extLst>
                <a:ext uri="{FF2B5EF4-FFF2-40B4-BE49-F238E27FC236}">
                  <a16:creationId xmlns:a16="http://schemas.microsoft.com/office/drawing/2014/main" id="{22DA5BC5-AA0B-EBC2-F08A-6285B5267A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5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4" name="Line 72">
              <a:extLst>
                <a:ext uri="{FF2B5EF4-FFF2-40B4-BE49-F238E27FC236}">
                  <a16:creationId xmlns:a16="http://schemas.microsoft.com/office/drawing/2014/main" id="{E087B663-0C22-C7D1-6732-AB30981131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3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5" name="Line 73">
              <a:extLst>
                <a:ext uri="{FF2B5EF4-FFF2-40B4-BE49-F238E27FC236}">
                  <a16:creationId xmlns:a16="http://schemas.microsoft.com/office/drawing/2014/main" id="{09C97364-876F-4475-121A-E982385E06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0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6" name="Line 74">
              <a:extLst>
                <a:ext uri="{FF2B5EF4-FFF2-40B4-BE49-F238E27FC236}">
                  <a16:creationId xmlns:a16="http://schemas.microsoft.com/office/drawing/2014/main" id="{22BA1FBA-C9E8-0502-3FD7-0103571AA2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8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7" name="Line 75">
              <a:extLst>
                <a:ext uri="{FF2B5EF4-FFF2-40B4-BE49-F238E27FC236}">
                  <a16:creationId xmlns:a16="http://schemas.microsoft.com/office/drawing/2014/main" id="{8624C317-A4EC-2DB2-74CB-F1F419589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8" name="Line 76">
              <a:extLst>
                <a:ext uri="{FF2B5EF4-FFF2-40B4-BE49-F238E27FC236}">
                  <a16:creationId xmlns:a16="http://schemas.microsoft.com/office/drawing/2014/main" id="{561A0E83-EF5E-1176-E5AC-A4F0863C09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4829" name="Rectangle 77">
              <a:extLst>
                <a:ext uri="{FF2B5EF4-FFF2-40B4-BE49-F238E27FC236}">
                  <a16:creationId xmlns:a16="http://schemas.microsoft.com/office/drawing/2014/main" id="{DF88D0B1-5A24-8AB1-8AFA-5A50C4560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1391"/>
              <a:ext cx="107" cy="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400">
                  <a:solidFill>
                    <a:srgbClr val="FFFF99"/>
                  </a:solidFill>
                  <a:latin typeface="Arial" panose="020B0604020202020204" pitchFamily="34" charset="0"/>
                </a:rPr>
                <a:t>Income</a:t>
              </a:r>
              <a:endParaRPr lang="en-US" altLang="en-US"/>
            </a:p>
          </p:txBody>
        </p:sp>
        <p:sp>
          <p:nvSpPr>
            <p:cNvPr id="714830" name="Rectangle 78">
              <a:extLst>
                <a:ext uri="{FF2B5EF4-FFF2-40B4-BE49-F238E27FC236}">
                  <a16:creationId xmlns:a16="http://schemas.microsoft.com/office/drawing/2014/main" id="{4A159480-75CD-C612-2D66-D6F213A92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" y="1995"/>
              <a:ext cx="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-</a:t>
              </a:r>
              <a:endParaRPr lang="en-US" altLang="en-US"/>
            </a:p>
          </p:txBody>
        </p:sp>
        <p:sp>
          <p:nvSpPr>
            <p:cNvPr id="714831" name="Rectangle 79">
              <a:extLst>
                <a:ext uri="{FF2B5EF4-FFF2-40B4-BE49-F238E27FC236}">
                  <a16:creationId xmlns:a16="http://schemas.microsoft.com/office/drawing/2014/main" id="{6201B1A3-52F4-BD22-F87A-AC77EC650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1918"/>
              <a:ext cx="60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5,000</a:t>
              </a:r>
              <a:endParaRPr lang="en-US" altLang="en-US"/>
            </a:p>
          </p:txBody>
        </p:sp>
        <p:sp>
          <p:nvSpPr>
            <p:cNvPr id="714832" name="Rectangle 80">
              <a:extLst>
                <a:ext uri="{FF2B5EF4-FFF2-40B4-BE49-F238E27FC236}">
                  <a16:creationId xmlns:a16="http://schemas.microsoft.com/office/drawing/2014/main" id="{00FB6F96-BB9C-CED6-02EC-230ED663D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836"/>
              <a:ext cx="72" cy="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10,000</a:t>
              </a:r>
              <a:endParaRPr lang="en-US" altLang="en-US"/>
            </a:p>
          </p:txBody>
        </p:sp>
        <p:sp>
          <p:nvSpPr>
            <p:cNvPr id="714833" name="Rectangle 81">
              <a:extLst>
                <a:ext uri="{FF2B5EF4-FFF2-40B4-BE49-F238E27FC236}">
                  <a16:creationId xmlns:a16="http://schemas.microsoft.com/office/drawing/2014/main" id="{BB349F64-917D-CD7B-697C-65A5E16B3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758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15,000</a:t>
              </a:r>
              <a:endParaRPr lang="en-US" altLang="en-US"/>
            </a:p>
          </p:txBody>
        </p:sp>
        <p:sp>
          <p:nvSpPr>
            <p:cNvPr id="714834" name="Rectangle 82">
              <a:extLst>
                <a:ext uri="{FF2B5EF4-FFF2-40B4-BE49-F238E27FC236}">
                  <a16:creationId xmlns:a16="http://schemas.microsoft.com/office/drawing/2014/main" id="{E8AE8E4D-4F5A-9842-40CB-5073E36CB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68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20,000</a:t>
              </a:r>
              <a:endParaRPr lang="en-US" altLang="en-US"/>
            </a:p>
          </p:txBody>
        </p:sp>
        <p:sp>
          <p:nvSpPr>
            <p:cNvPr id="714835" name="Rectangle 83">
              <a:extLst>
                <a:ext uri="{FF2B5EF4-FFF2-40B4-BE49-F238E27FC236}">
                  <a16:creationId xmlns:a16="http://schemas.microsoft.com/office/drawing/2014/main" id="{B5926A91-B520-2502-0F6A-AACF5AA11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99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25,000</a:t>
              </a:r>
              <a:endParaRPr lang="en-US" altLang="en-US"/>
            </a:p>
          </p:txBody>
        </p:sp>
        <p:sp>
          <p:nvSpPr>
            <p:cNvPr id="714836" name="Rectangle 84">
              <a:extLst>
                <a:ext uri="{FF2B5EF4-FFF2-40B4-BE49-F238E27FC236}">
                  <a16:creationId xmlns:a16="http://schemas.microsoft.com/office/drawing/2014/main" id="{BF132133-74AF-89CE-AF9F-DBFD7C6C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2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30,000</a:t>
              </a:r>
              <a:endParaRPr lang="en-US" altLang="en-US"/>
            </a:p>
          </p:txBody>
        </p:sp>
        <p:sp>
          <p:nvSpPr>
            <p:cNvPr id="714837" name="Rectangle 85">
              <a:extLst>
                <a:ext uri="{FF2B5EF4-FFF2-40B4-BE49-F238E27FC236}">
                  <a16:creationId xmlns:a16="http://schemas.microsoft.com/office/drawing/2014/main" id="{12B1F8AE-0BEF-3125-4013-85F35F2B3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2047"/>
              <a:ext cx="64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&lt; 10K</a:t>
              </a:r>
              <a:endParaRPr lang="en-US" altLang="en-US" dirty="0"/>
            </a:p>
          </p:txBody>
        </p:sp>
        <p:sp>
          <p:nvSpPr>
            <p:cNvPr id="714838" name="Rectangle 86">
              <a:extLst>
                <a:ext uri="{FF2B5EF4-FFF2-40B4-BE49-F238E27FC236}">
                  <a16:creationId xmlns:a16="http://schemas.microsoft.com/office/drawing/2014/main" id="{0AA2BB17-F527-116C-68A0-F2C129DA8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10-20K</a:t>
              </a:r>
              <a:endParaRPr lang="en-US" altLang="en-US" dirty="0"/>
            </a:p>
          </p:txBody>
        </p:sp>
        <p:sp>
          <p:nvSpPr>
            <p:cNvPr id="714839" name="Rectangle 87">
              <a:extLst>
                <a:ext uri="{FF2B5EF4-FFF2-40B4-BE49-F238E27FC236}">
                  <a16:creationId xmlns:a16="http://schemas.microsoft.com/office/drawing/2014/main" id="{70BD04A0-240D-A2C6-DB85-26179EEB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20-30K</a:t>
              </a:r>
              <a:endParaRPr lang="en-US" altLang="en-US" dirty="0"/>
            </a:p>
          </p:txBody>
        </p:sp>
        <p:sp>
          <p:nvSpPr>
            <p:cNvPr id="714840" name="Rectangle 88">
              <a:extLst>
                <a:ext uri="{FF2B5EF4-FFF2-40B4-BE49-F238E27FC236}">
                  <a16:creationId xmlns:a16="http://schemas.microsoft.com/office/drawing/2014/main" id="{B7F44229-3FD1-D01A-EA09-9613B3B43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30-40K</a:t>
              </a:r>
              <a:endParaRPr lang="en-US" altLang="en-US" dirty="0"/>
            </a:p>
          </p:txBody>
        </p:sp>
        <p:sp>
          <p:nvSpPr>
            <p:cNvPr id="714841" name="Rectangle 89">
              <a:extLst>
                <a:ext uri="{FF2B5EF4-FFF2-40B4-BE49-F238E27FC236}">
                  <a16:creationId xmlns:a16="http://schemas.microsoft.com/office/drawing/2014/main" id="{9B1A4065-B3D8-8890-98DA-A3DBA4C43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40-50K</a:t>
              </a:r>
              <a:endParaRPr lang="en-US" altLang="en-US" dirty="0"/>
            </a:p>
          </p:txBody>
        </p:sp>
        <p:sp>
          <p:nvSpPr>
            <p:cNvPr id="714842" name="Rectangle 90">
              <a:extLst>
                <a:ext uri="{FF2B5EF4-FFF2-40B4-BE49-F238E27FC236}">
                  <a16:creationId xmlns:a16="http://schemas.microsoft.com/office/drawing/2014/main" id="{E9B6F1EB-B2FF-4187-8B8C-473AA50E4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50-60K</a:t>
              </a:r>
              <a:endParaRPr lang="en-US" altLang="en-US" dirty="0"/>
            </a:p>
          </p:txBody>
        </p:sp>
        <p:sp>
          <p:nvSpPr>
            <p:cNvPr id="714843" name="Rectangle 91">
              <a:extLst>
                <a:ext uri="{FF2B5EF4-FFF2-40B4-BE49-F238E27FC236}">
                  <a16:creationId xmlns:a16="http://schemas.microsoft.com/office/drawing/2014/main" id="{741C055D-F72F-8690-773D-2C37F9F40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60-70K</a:t>
              </a:r>
              <a:endParaRPr lang="en-US" altLang="en-US" dirty="0"/>
            </a:p>
          </p:txBody>
        </p:sp>
        <p:sp>
          <p:nvSpPr>
            <p:cNvPr id="714844" name="Rectangle 92">
              <a:extLst>
                <a:ext uri="{FF2B5EF4-FFF2-40B4-BE49-F238E27FC236}">
                  <a16:creationId xmlns:a16="http://schemas.microsoft.com/office/drawing/2014/main" id="{89434415-6559-522D-3A1F-B75A5F3C4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047"/>
              <a:ext cx="5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70K+</a:t>
              </a:r>
              <a:endParaRPr lang="en-US" altLang="en-US" dirty="0"/>
            </a:p>
          </p:txBody>
        </p:sp>
        <p:sp>
          <p:nvSpPr>
            <p:cNvPr id="714845" name="Rectangle 93">
              <a:extLst>
                <a:ext uri="{FF2B5EF4-FFF2-40B4-BE49-F238E27FC236}">
                  <a16:creationId xmlns:a16="http://schemas.microsoft.com/office/drawing/2014/main" id="{CB0FE953-E82B-F672-16DE-78E29C8B535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05" y="1852"/>
              <a:ext cx="205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Numbers of People</a:t>
              </a:r>
              <a:endParaRPr lang="en-US" altLang="en-US"/>
            </a:p>
          </p:txBody>
        </p:sp>
        <p:sp>
          <p:nvSpPr>
            <p:cNvPr id="714846" name="Rectangle 94">
              <a:extLst>
                <a:ext uri="{FF2B5EF4-FFF2-40B4-BE49-F238E27FC236}">
                  <a16:creationId xmlns:a16="http://schemas.microsoft.com/office/drawing/2014/main" id="{4A44F74B-4907-B9C5-0288-A18B5C218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1249"/>
              <a:ext cx="855" cy="2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4847" name="Rectangle 95">
              <a:extLst>
                <a:ext uri="{FF2B5EF4-FFF2-40B4-BE49-F238E27FC236}">
                  <a16:creationId xmlns:a16="http://schemas.microsoft.com/office/drawing/2014/main" id="{F22329CE-DE54-8112-BC18-290130C80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" y="1261"/>
              <a:ext cx="1365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probability = 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 1/(1 + e</a:t>
              </a:r>
              <a:r>
                <a:rPr lang="en-US" altLang="en-US" sz="900" baseline="36000"/>
                <a:t>-(b</a:t>
              </a:r>
              <a:r>
                <a:rPr lang="en-US" altLang="en-US" sz="600"/>
                <a:t>0</a:t>
              </a:r>
              <a:r>
                <a:rPr lang="en-US" altLang="en-US" sz="900" baseline="36000"/>
                <a:t> + b</a:t>
              </a:r>
              <a:r>
                <a:rPr lang="en-US" altLang="en-US" sz="600"/>
                <a:t>1</a:t>
              </a:r>
              <a:r>
                <a:rPr lang="en-US" altLang="en-US" sz="900" baseline="36000"/>
                <a:t>X</a:t>
              </a:r>
              <a:r>
                <a:rPr lang="en-US" altLang="en-US" sz="600"/>
                <a:t>1 </a:t>
              </a:r>
              <a:r>
                <a:rPr lang="en-US" altLang="en-US" sz="900" baseline="36000"/>
                <a:t>+</a:t>
              </a:r>
              <a:r>
                <a:rPr lang="en-US" altLang="en-US" sz="600"/>
                <a:t> </a:t>
              </a:r>
              <a:r>
                <a:rPr lang="en-US" altLang="en-US" sz="600" baseline="30000"/>
                <a:t>+ </a:t>
              </a:r>
              <a:r>
                <a:rPr lang="en-US" altLang="en-US" sz="900" baseline="36000"/>
                <a:t>b</a:t>
              </a:r>
              <a:r>
                <a:rPr lang="en-US" altLang="en-US" sz="600"/>
                <a:t>2</a:t>
              </a:r>
              <a:r>
                <a:rPr lang="en-US" altLang="en-US" sz="900" baseline="36000"/>
                <a:t>X</a:t>
              </a:r>
              <a:r>
                <a:rPr lang="en-US" altLang="en-US" sz="600"/>
                <a:t>2</a:t>
              </a:r>
              <a:r>
                <a:rPr lang="en-US" altLang="en-US" sz="900" baseline="36000"/>
                <a:t>) </a:t>
              </a:r>
              <a:r>
                <a:rPr lang="en-US" altLang="en-US" sz="900"/>
                <a:t>)</a:t>
              </a:r>
            </a:p>
          </p:txBody>
        </p:sp>
        <p:sp>
          <p:nvSpPr>
            <p:cNvPr id="714848" name="Rectangle 96">
              <a:extLst>
                <a:ext uri="{FF2B5EF4-FFF2-40B4-BE49-F238E27FC236}">
                  <a16:creationId xmlns:a16="http://schemas.microsoft.com/office/drawing/2014/main" id="{17FB982B-C99D-56B1-E6C8-BBEB21609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" y="1511"/>
              <a:ext cx="862" cy="56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4849" name="Rectangle 97">
              <a:extLst>
                <a:ext uri="{FF2B5EF4-FFF2-40B4-BE49-F238E27FC236}">
                  <a16:creationId xmlns:a16="http://schemas.microsoft.com/office/drawing/2014/main" id="{FB1E1486-D2EF-C120-132D-DD3A8B804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48"/>
              <a:ext cx="810" cy="504"/>
            </a:xfrm>
            <a:prstGeom prst="rect">
              <a:avLst/>
            </a:prstGeom>
            <a:noFill/>
            <a:ln w="571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714860" name="Group 108">
            <a:extLst>
              <a:ext uri="{FF2B5EF4-FFF2-40B4-BE49-F238E27FC236}">
                <a16:creationId xmlns:a16="http://schemas.microsoft.com/office/drawing/2014/main" id="{DDD1E668-34D8-D0E6-3DC9-42D980B5FE22}"/>
              </a:ext>
            </a:extLst>
          </p:cNvPr>
          <p:cNvGrpSpPr>
            <a:grpSpLocks/>
          </p:cNvGrpSpPr>
          <p:nvPr/>
        </p:nvGrpSpPr>
        <p:grpSpPr bwMode="auto">
          <a:xfrm>
            <a:off x="8686800" y="4876801"/>
            <a:ext cx="1347788" cy="1082675"/>
            <a:chOff x="4512" y="3072"/>
            <a:chExt cx="849" cy="682"/>
          </a:xfrm>
        </p:grpSpPr>
        <p:sp>
          <p:nvSpPr>
            <p:cNvPr id="714792" name="Text Box 40">
              <a:extLst>
                <a:ext uri="{FF2B5EF4-FFF2-40B4-BE49-F238E27FC236}">
                  <a16:creationId xmlns:a16="http://schemas.microsoft.com/office/drawing/2014/main" id="{EF3E943F-4AC8-50FD-8DD6-C02BF52DC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3408"/>
              <a:ext cx="84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1000">
                  <a:latin typeface="Arial" panose="020B0604020202020204" pitchFamily="34" charset="0"/>
                </a:rPr>
                <a:t>Rate</a:t>
              </a:r>
            </a:p>
            <a:p>
              <a:pPr algn="ctr"/>
              <a:r>
                <a:rPr lang="en-US" altLang="en-US" sz="1000">
                  <a:latin typeface="Arial" panose="020B0604020202020204" pitchFamily="34" charset="0"/>
                </a:rPr>
                <a:t>Reduction</a:t>
              </a:r>
            </a:p>
            <a:p>
              <a:pPr algn="ctr"/>
              <a:endParaRPr lang="en-US" altLang="en-US" sz="1000">
                <a:latin typeface="Arial" panose="020B0604020202020204" pitchFamily="34" charset="0"/>
              </a:endParaRPr>
            </a:p>
          </p:txBody>
        </p:sp>
        <p:pic>
          <p:nvPicPr>
            <p:cNvPr id="714850" name="Picture 98">
              <a:extLst>
                <a:ext uri="{FF2B5EF4-FFF2-40B4-BE49-F238E27FC236}">
                  <a16:creationId xmlns:a16="http://schemas.microsoft.com/office/drawing/2014/main" id="{DC58C124-6E7B-07CC-047E-0793A0150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3072"/>
              <a:ext cx="380" cy="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4851" name="Line 99">
            <a:extLst>
              <a:ext uri="{FF2B5EF4-FFF2-40B4-BE49-F238E27FC236}">
                <a16:creationId xmlns:a16="http://schemas.microsoft.com/office/drawing/2014/main" id="{A8850E72-66E8-D247-DF33-A244221D0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5410200"/>
            <a:ext cx="5524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4853" name="Rectangle 101">
            <a:extLst>
              <a:ext uri="{FF2B5EF4-FFF2-40B4-BE49-F238E27FC236}">
                <a16:creationId xmlns:a16="http://schemas.microsoft.com/office/drawing/2014/main" id="{F3E94FA8-2818-3A6B-1481-F8DD1544E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057400"/>
            <a:ext cx="1943100" cy="16637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14854" name="Text Box 102">
            <a:extLst>
              <a:ext uri="{FF2B5EF4-FFF2-40B4-BE49-F238E27FC236}">
                <a16:creationId xmlns:a16="http://schemas.microsoft.com/office/drawing/2014/main" id="{4612373E-4AFC-C61C-4329-3A7E85AE5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7376" y="1371601"/>
            <a:ext cx="11833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Data Stacking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Is used</a:t>
            </a:r>
          </a:p>
        </p:txBody>
      </p:sp>
      <p:grpSp>
        <p:nvGrpSpPr>
          <p:cNvPr id="714862" name="Group 110">
            <a:extLst>
              <a:ext uri="{FF2B5EF4-FFF2-40B4-BE49-F238E27FC236}">
                <a16:creationId xmlns:a16="http://schemas.microsoft.com/office/drawing/2014/main" id="{BC021C73-A862-3DBA-33F3-E6705421EB85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1905000"/>
            <a:ext cx="2298700" cy="1968500"/>
            <a:chOff x="4080" y="1200"/>
            <a:chExt cx="1448" cy="1240"/>
          </a:xfrm>
        </p:grpSpPr>
        <p:graphicFrame>
          <p:nvGraphicFramePr>
            <p:cNvPr id="714852" name="Object 100">
              <a:extLst>
                <a:ext uri="{FF2B5EF4-FFF2-40B4-BE49-F238E27FC236}">
                  <a16:creationId xmlns:a16="http://schemas.microsoft.com/office/drawing/2014/main" id="{90E6DD52-6A1D-53B0-80DE-E50F0E2906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1296"/>
            <a:ext cx="1240" cy="10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11" imgW="3152851" imgH="2686202" progId="Excel.Sheet.8">
                    <p:embed/>
                  </p:oleObj>
                </mc:Choice>
                <mc:Fallback>
                  <p:oleObj name="Worksheet" r:id="rId11" imgW="3152851" imgH="2686202" progId="Excel.Sheet.8">
                    <p:embed/>
                    <p:pic>
                      <p:nvPicPr>
                        <p:cNvPr id="714852" name="Object 100">
                          <a:extLst>
                            <a:ext uri="{FF2B5EF4-FFF2-40B4-BE49-F238E27FC236}">
                              <a16:creationId xmlns:a16="http://schemas.microsoft.com/office/drawing/2014/main" id="{90E6DD52-6A1D-53B0-80DE-E50F0E2906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296"/>
                          <a:ext cx="1240" cy="1048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4861" name="Group 109">
              <a:extLst>
                <a:ext uri="{FF2B5EF4-FFF2-40B4-BE49-F238E27FC236}">
                  <a16:creationId xmlns:a16="http://schemas.microsoft.com/office/drawing/2014/main" id="{A6FF7584-7A60-BC66-3403-92AF1F4170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1200"/>
              <a:ext cx="1448" cy="1240"/>
              <a:chOff x="3896" y="1112"/>
              <a:chExt cx="1448" cy="1240"/>
            </a:xfrm>
          </p:grpSpPr>
          <p:sp>
            <p:nvSpPr>
              <p:cNvPr id="714855" name="Line 103">
                <a:extLst>
                  <a:ext uri="{FF2B5EF4-FFF2-40B4-BE49-F238E27FC236}">
                    <a16:creationId xmlns:a16="http://schemas.microsoft.com/office/drawing/2014/main" id="{647C75D3-4739-A90B-95C2-80F856E07E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96" y="1112"/>
                <a:ext cx="1448" cy="1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4856" name="Text Box 104">
                <a:extLst>
                  <a:ext uri="{FF2B5EF4-FFF2-40B4-BE49-F238E27FC236}">
                    <a16:creationId xmlns:a16="http://schemas.microsoft.com/office/drawing/2014/main" id="{9614DDF1-30A7-E874-C28F-58B681C8AD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1" y="1916"/>
                <a:ext cx="588" cy="29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1200">
                    <a:latin typeface="Arial" panose="020B0604020202020204" pitchFamily="34" charset="0"/>
                  </a:rPr>
                  <a:t>Dependent</a:t>
                </a:r>
              </a:p>
              <a:p>
                <a:pPr algn="ctr"/>
                <a:r>
                  <a:rPr lang="en-US" altLang="en-US" sz="1200">
                    <a:latin typeface="Arial" panose="020B0604020202020204" pitchFamily="34" charset="0"/>
                  </a:rPr>
                  <a:t>Variable</a:t>
                </a:r>
              </a:p>
            </p:txBody>
          </p:sp>
          <p:sp>
            <p:nvSpPr>
              <p:cNvPr id="714857" name="Line 105">
                <a:extLst>
                  <a:ext uri="{FF2B5EF4-FFF2-40B4-BE49-F238E27FC236}">
                    <a16:creationId xmlns:a16="http://schemas.microsoft.com/office/drawing/2014/main" id="{8BEB4D0B-270A-397F-ACF4-9002C4729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76" y="1600"/>
                <a:ext cx="152" cy="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4858" name="Line 106">
                <a:extLst>
                  <a:ext uri="{FF2B5EF4-FFF2-40B4-BE49-F238E27FC236}">
                    <a16:creationId xmlns:a16="http://schemas.microsoft.com/office/drawing/2014/main" id="{97F75890-DAD6-AD3B-4B48-E55E488E3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36" y="1392"/>
                <a:ext cx="112" cy="5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4859" name="Line 107">
                <a:extLst>
                  <a:ext uri="{FF2B5EF4-FFF2-40B4-BE49-F238E27FC236}">
                    <a16:creationId xmlns:a16="http://schemas.microsoft.com/office/drawing/2014/main" id="{BB6E19C6-C244-0D14-F25E-C7F957061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24" y="1912"/>
                <a:ext cx="504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850" name="Picture 2">
            <a:extLst>
              <a:ext uri="{FF2B5EF4-FFF2-40B4-BE49-F238E27FC236}">
                <a16:creationId xmlns:a16="http://schemas.microsoft.com/office/drawing/2014/main" id="{9C95AF78-9745-972A-FBEB-E469C752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89" y="4689476"/>
            <a:ext cx="1260475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851" name="Line 3">
            <a:extLst>
              <a:ext uri="{FF2B5EF4-FFF2-40B4-BE49-F238E27FC236}">
                <a16:creationId xmlns:a16="http://schemas.microsoft.com/office/drawing/2014/main" id="{EB726828-A5F9-EEA0-9F86-7864D7CFFD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4088" y="2741614"/>
            <a:ext cx="34925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852" name="Rectangle 4">
            <a:extLst>
              <a:ext uri="{FF2B5EF4-FFF2-40B4-BE49-F238E27FC236}">
                <a16:creationId xmlns:a16="http://schemas.microsoft.com/office/drawing/2014/main" id="{715AB7FC-0F46-1954-91AE-AC3D4E687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209800"/>
            <a:ext cx="2057400" cy="14239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18853" name="Oval 5">
            <a:extLst>
              <a:ext uri="{FF2B5EF4-FFF2-40B4-BE49-F238E27FC236}">
                <a16:creationId xmlns:a16="http://schemas.microsoft.com/office/drawing/2014/main" id="{C661F350-6CDD-ACA9-20D5-ED9BF88B1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819400"/>
            <a:ext cx="990600" cy="6858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718854" name="Text Box 6">
            <a:extLst>
              <a:ext uri="{FF2B5EF4-FFF2-40B4-BE49-F238E27FC236}">
                <a16:creationId xmlns:a16="http://schemas.microsoft.com/office/drawing/2014/main" id="{35DAAECF-02C0-C569-E972-E450921D8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8883" y="1828801"/>
            <a:ext cx="16433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Names and attributes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4 years prior</a:t>
            </a:r>
          </a:p>
        </p:txBody>
      </p:sp>
      <p:sp>
        <p:nvSpPr>
          <p:cNvPr id="718855" name="Text Box 7">
            <a:extLst>
              <a:ext uri="{FF2B5EF4-FFF2-40B4-BE49-F238E27FC236}">
                <a16:creationId xmlns:a16="http://schemas.microsoft.com/office/drawing/2014/main" id="{BDFD2F82-FAE1-D2AB-CB2B-81EE4F800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3048000"/>
            <a:ext cx="1090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solidFill>
                  <a:srgbClr val="FFFFFF"/>
                </a:solidFill>
                <a:latin typeface="Arial" panose="020B0604020202020204" pitchFamily="34" charset="0"/>
              </a:rPr>
              <a:t>Bankruptcy</a:t>
            </a:r>
          </a:p>
        </p:txBody>
      </p:sp>
      <p:sp>
        <p:nvSpPr>
          <p:cNvPr id="718856" name="Rectangle 8">
            <a:extLst>
              <a:ext uri="{FF2B5EF4-FFF2-40B4-BE49-F238E27FC236}">
                <a16:creationId xmlns:a16="http://schemas.microsoft.com/office/drawing/2014/main" id="{92DD71EE-6396-6FC5-9CFF-7D0501FBF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013" y="4587875"/>
            <a:ext cx="2063750" cy="1652588"/>
          </a:xfrm>
          <a:prstGeom prst="rect">
            <a:avLst/>
          </a:prstGeom>
          <a:solidFill>
            <a:schemeClr val="hlink">
              <a:alpha val="60001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8857" name="Text Box 9">
            <a:extLst>
              <a:ext uri="{FF2B5EF4-FFF2-40B4-BE49-F238E27FC236}">
                <a16:creationId xmlns:a16="http://schemas.microsoft.com/office/drawing/2014/main" id="{142D8240-3947-EF32-E6F3-79B0F34A2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1447801"/>
            <a:ext cx="1825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Logistic model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developed to predict bankruptcy </a:t>
            </a:r>
          </a:p>
          <a:p>
            <a:pPr algn="ctr"/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18858" name="Line 10">
            <a:extLst>
              <a:ext uri="{FF2B5EF4-FFF2-40B4-BE49-F238E27FC236}">
                <a16:creationId xmlns:a16="http://schemas.microsoft.com/office/drawing/2014/main" id="{6FEBCAD8-94C0-6FA6-A47A-E7A445132E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88" y="5402263"/>
            <a:ext cx="13906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859" name="Line 11">
            <a:extLst>
              <a:ext uri="{FF2B5EF4-FFF2-40B4-BE49-F238E27FC236}">
                <a16:creationId xmlns:a16="http://schemas.microsoft.com/office/drawing/2014/main" id="{7EE15B96-8840-45A3-E525-5515D5A3D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5976" y="5392738"/>
            <a:ext cx="1266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860" name="Text Box 12">
            <a:extLst>
              <a:ext uri="{FF2B5EF4-FFF2-40B4-BE49-F238E27FC236}">
                <a16:creationId xmlns:a16="http://schemas.microsoft.com/office/drawing/2014/main" id="{E011ED2C-44B1-17F4-244D-6D8A34161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151" y="6248401"/>
            <a:ext cx="10294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Prospect file</a:t>
            </a:r>
          </a:p>
        </p:txBody>
      </p:sp>
      <p:sp>
        <p:nvSpPr>
          <p:cNvPr id="718861" name="Text Box 13">
            <a:extLst>
              <a:ext uri="{FF2B5EF4-FFF2-40B4-BE49-F238E27FC236}">
                <a16:creationId xmlns:a16="http://schemas.microsoft.com/office/drawing/2014/main" id="{14393C83-EA8B-B874-E90C-F204EB8C2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588" y="3657601"/>
            <a:ext cx="177805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Experian Credit Bureau</a:t>
            </a:r>
          </a:p>
        </p:txBody>
      </p:sp>
      <p:grpSp>
        <p:nvGrpSpPr>
          <p:cNvPr id="718862" name="Group 14">
            <a:extLst>
              <a:ext uri="{FF2B5EF4-FFF2-40B4-BE49-F238E27FC236}">
                <a16:creationId xmlns:a16="http://schemas.microsoft.com/office/drawing/2014/main" id="{EC834ED6-5E23-6E10-F5FB-EC487E4E67F3}"/>
              </a:ext>
            </a:extLst>
          </p:cNvPr>
          <p:cNvGrpSpPr>
            <a:grpSpLocks/>
          </p:cNvGrpSpPr>
          <p:nvPr/>
        </p:nvGrpSpPr>
        <p:grpSpPr bwMode="auto">
          <a:xfrm>
            <a:off x="3600450" y="3657601"/>
            <a:ext cx="4781550" cy="1470025"/>
            <a:chOff x="1065" y="2115"/>
            <a:chExt cx="3897" cy="1010"/>
          </a:xfrm>
        </p:grpSpPr>
        <p:sp>
          <p:nvSpPr>
            <p:cNvPr id="718863" name="Line 15">
              <a:extLst>
                <a:ext uri="{FF2B5EF4-FFF2-40B4-BE49-F238E27FC236}">
                  <a16:creationId xmlns:a16="http://schemas.microsoft.com/office/drawing/2014/main" id="{3885CADB-3BC3-0B36-681D-9D0E1195C7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5" y="2761"/>
              <a:ext cx="466" cy="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64" name="Line 16">
              <a:extLst>
                <a:ext uri="{FF2B5EF4-FFF2-40B4-BE49-F238E27FC236}">
                  <a16:creationId xmlns:a16="http://schemas.microsoft.com/office/drawing/2014/main" id="{38D51CD5-76AC-7343-5ED8-233AFED512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3" y="2115"/>
              <a:ext cx="3439" cy="6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18865" name="Text Box 17">
            <a:extLst>
              <a:ext uri="{FF2B5EF4-FFF2-40B4-BE49-F238E27FC236}">
                <a16:creationId xmlns:a16="http://schemas.microsoft.com/office/drawing/2014/main" id="{EAC7908E-1305-24E9-29BD-E49177CF0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328" y="3411539"/>
            <a:ext cx="15135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350 demographic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and credit variables</a:t>
            </a:r>
          </a:p>
        </p:txBody>
      </p:sp>
      <p:sp>
        <p:nvSpPr>
          <p:cNvPr id="718866" name="Line 18">
            <a:extLst>
              <a:ext uri="{FF2B5EF4-FFF2-40B4-BE49-F238E27FC236}">
                <a16:creationId xmlns:a16="http://schemas.microsoft.com/office/drawing/2014/main" id="{5586A4FD-8FEC-B42F-1C6D-6663F9AD5E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3626" y="2730500"/>
            <a:ext cx="8794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867" name="Rectangle 19">
            <a:extLst>
              <a:ext uri="{FF2B5EF4-FFF2-40B4-BE49-F238E27FC236}">
                <a16:creationId xmlns:a16="http://schemas.microsoft.com/office/drawing/2014/main" id="{1861EC9A-DB3D-1BE2-42B6-2686D4601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286000"/>
            <a:ext cx="1981200" cy="1295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18868" name="Text Box 20">
            <a:extLst>
              <a:ext uri="{FF2B5EF4-FFF2-40B4-BE49-F238E27FC236}">
                <a16:creationId xmlns:a16="http://schemas.microsoft.com/office/drawing/2014/main" id="{83315166-25A8-1BC9-C792-6CCD9457C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2438400"/>
            <a:ext cx="785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Go back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4 years</a:t>
            </a:r>
          </a:p>
        </p:txBody>
      </p:sp>
      <p:sp>
        <p:nvSpPr>
          <p:cNvPr id="718869" name="Line 21">
            <a:extLst>
              <a:ext uri="{FF2B5EF4-FFF2-40B4-BE49-F238E27FC236}">
                <a16:creationId xmlns:a16="http://schemas.microsoft.com/office/drawing/2014/main" id="{894A5D9D-A00F-7372-10C0-8BD6FFACD4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1" y="3311525"/>
            <a:ext cx="2295525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870" name="Line 22">
            <a:extLst>
              <a:ext uri="{FF2B5EF4-FFF2-40B4-BE49-F238E27FC236}">
                <a16:creationId xmlns:a16="http://schemas.microsoft.com/office/drawing/2014/main" id="{B79B671D-F947-30C1-CEEE-A45EB7B1B2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9326" y="2889251"/>
            <a:ext cx="2024063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871" name="Line 23">
            <a:extLst>
              <a:ext uri="{FF2B5EF4-FFF2-40B4-BE49-F238E27FC236}">
                <a16:creationId xmlns:a16="http://schemas.microsoft.com/office/drawing/2014/main" id="{8FA9F271-120A-4D25-44DC-5DD0979932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49626" y="3027363"/>
            <a:ext cx="2259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872" name="Line 24">
            <a:extLst>
              <a:ext uri="{FF2B5EF4-FFF2-40B4-BE49-F238E27FC236}">
                <a16:creationId xmlns:a16="http://schemas.microsoft.com/office/drawing/2014/main" id="{2F127E87-116B-6894-3613-FC4B18F6C4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5225" y="3190876"/>
            <a:ext cx="20701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8873" name="Text Box 25">
            <a:extLst>
              <a:ext uri="{FF2B5EF4-FFF2-40B4-BE49-F238E27FC236}">
                <a16:creationId xmlns:a16="http://schemas.microsoft.com/office/drawing/2014/main" id="{FCFC75B8-B2FA-C5F3-1AE3-987DA7531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074" y="2308226"/>
            <a:ext cx="7393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Archive </a:t>
            </a:r>
            <a:br>
              <a:rPr lang="en-US" altLang="en-US" sz="1200">
                <a:latin typeface="Arial" panose="020B0604020202020204" pitchFamily="34" charset="0"/>
              </a:rPr>
            </a:br>
            <a:r>
              <a:rPr lang="en-US" altLang="en-US" sz="1200"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718874" name="Text Box 26">
            <a:extLst>
              <a:ext uri="{FF2B5EF4-FFF2-40B4-BE49-F238E27FC236}">
                <a16:creationId xmlns:a16="http://schemas.microsoft.com/office/drawing/2014/main" id="{2530F626-2259-CD2C-924C-6397104B7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09800"/>
            <a:ext cx="119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Current Snapshot</a:t>
            </a:r>
          </a:p>
        </p:txBody>
      </p:sp>
      <p:sp>
        <p:nvSpPr>
          <p:cNvPr id="718875" name="Text Box 27">
            <a:extLst>
              <a:ext uri="{FF2B5EF4-FFF2-40B4-BE49-F238E27FC236}">
                <a16:creationId xmlns:a16="http://schemas.microsoft.com/office/drawing/2014/main" id="{BB190AFA-434A-B295-D681-66864E969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1842" y="4286251"/>
            <a:ext cx="12057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Decile analysis</a:t>
            </a:r>
          </a:p>
        </p:txBody>
      </p:sp>
      <p:sp>
        <p:nvSpPr>
          <p:cNvPr id="718876" name="Rectangle 28">
            <a:extLst>
              <a:ext uri="{FF2B5EF4-FFF2-40B4-BE49-F238E27FC236}">
                <a16:creationId xmlns:a16="http://schemas.microsoft.com/office/drawing/2014/main" id="{8C88FE1A-F84A-068C-3370-8B99D6821E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612" y="7938"/>
            <a:ext cx="9986682" cy="1228427"/>
          </a:xfrm>
        </p:spPr>
        <p:txBody>
          <a:bodyPr>
            <a:normAutofit/>
          </a:bodyPr>
          <a:lstStyle/>
          <a:p>
            <a:r>
              <a:rPr lang="en-US" altLang="en-US" dirty="0"/>
              <a:t>Credit Risk Model to Predict Bankruptcy</a:t>
            </a:r>
          </a:p>
        </p:txBody>
      </p:sp>
      <p:graphicFrame>
        <p:nvGraphicFramePr>
          <p:cNvPr id="718879" name="Object 31">
            <a:extLst>
              <a:ext uri="{FF2B5EF4-FFF2-40B4-BE49-F238E27FC236}">
                <a16:creationId xmlns:a16="http://schemas.microsoft.com/office/drawing/2014/main" id="{6BBBA81E-CFAC-C484-3BBF-C94C87780C25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165725" y="4719638"/>
          <a:ext cx="1860550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762500" imgH="1790700" progId="Excel.Sheet.8">
                  <p:embed/>
                </p:oleObj>
              </mc:Choice>
              <mc:Fallback>
                <p:oleObj name="Worksheet" r:id="rId4" imgW="4762500" imgH="1790700" progId="Excel.Sheet.8">
                  <p:embed/>
                  <p:pic>
                    <p:nvPicPr>
                      <p:cNvPr id="718879" name="Object 31">
                        <a:extLst>
                          <a:ext uri="{FF2B5EF4-FFF2-40B4-BE49-F238E27FC236}">
                            <a16:creationId xmlns:a16="http://schemas.microsoft.com/office/drawing/2014/main" id="{6BBBA81E-CFAC-C484-3BBF-C94C87780C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4719638"/>
                        <a:ext cx="1860550" cy="149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881" name="Picture 33">
            <a:extLst>
              <a:ext uri="{FF2B5EF4-FFF2-40B4-BE49-F238E27FC236}">
                <a16:creationId xmlns:a16="http://schemas.microsoft.com/office/drawing/2014/main" id="{C6DF2D68-C2DE-22EB-1756-03B370CDC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2362201"/>
            <a:ext cx="169863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82" name="Picture 34">
            <a:extLst>
              <a:ext uri="{FF2B5EF4-FFF2-40B4-BE49-F238E27FC236}">
                <a16:creationId xmlns:a16="http://schemas.microsoft.com/office/drawing/2014/main" id="{FACB4115-2045-EB95-66A0-932BFAEC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895601"/>
            <a:ext cx="1587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83" name="Picture 35">
            <a:extLst>
              <a:ext uri="{FF2B5EF4-FFF2-40B4-BE49-F238E27FC236}">
                <a16:creationId xmlns:a16="http://schemas.microsoft.com/office/drawing/2014/main" id="{01ADE3C4-88F2-8527-7CE9-2D4FA1614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67001"/>
            <a:ext cx="1778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884" name="Text Box 36">
            <a:extLst>
              <a:ext uri="{FF2B5EF4-FFF2-40B4-BE49-F238E27FC236}">
                <a16:creationId xmlns:a16="http://schemas.microsoft.com/office/drawing/2014/main" id="{31C7459C-8158-4AAD-66E7-915823C31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188" y="3657601"/>
            <a:ext cx="177805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Experian Credit Bureau</a:t>
            </a:r>
          </a:p>
        </p:txBody>
      </p:sp>
      <p:sp>
        <p:nvSpPr>
          <p:cNvPr id="718885" name="Text Box 37">
            <a:extLst>
              <a:ext uri="{FF2B5EF4-FFF2-40B4-BE49-F238E27FC236}">
                <a16:creationId xmlns:a16="http://schemas.microsoft.com/office/drawing/2014/main" id="{DA81291E-BCC6-C0AB-4EC0-E82CD5CE3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230" y="4270376"/>
            <a:ext cx="18662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  Logistic model used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to score and rank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customer or prospect file</a:t>
            </a:r>
          </a:p>
        </p:txBody>
      </p:sp>
      <p:sp>
        <p:nvSpPr>
          <p:cNvPr id="718886" name="Text Box 38">
            <a:extLst>
              <a:ext uri="{FF2B5EF4-FFF2-40B4-BE49-F238E27FC236}">
                <a16:creationId xmlns:a16="http://schemas.microsoft.com/office/drawing/2014/main" id="{B7E62FF5-2822-0646-9AD2-B743C7304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0060" y="4192589"/>
            <a:ext cx="1547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Campaign mailed to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low risk prospects</a:t>
            </a:r>
          </a:p>
        </p:txBody>
      </p:sp>
      <p:sp>
        <p:nvSpPr>
          <p:cNvPr id="718887" name="Text Box 39">
            <a:extLst>
              <a:ext uri="{FF2B5EF4-FFF2-40B4-BE49-F238E27FC236}">
                <a16:creationId xmlns:a16="http://schemas.microsoft.com/office/drawing/2014/main" id="{AE6AA12A-6367-14EB-640E-43B40A945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141" y="1752601"/>
            <a:ext cx="24272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Current names with bankruptcies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 matched to archive file</a:t>
            </a:r>
          </a:p>
        </p:txBody>
      </p:sp>
      <p:pic>
        <p:nvPicPr>
          <p:cNvPr id="718888" name="Picture 40">
            <a:extLst>
              <a:ext uri="{FF2B5EF4-FFF2-40B4-BE49-F238E27FC236}">
                <a16:creationId xmlns:a16="http://schemas.microsoft.com/office/drawing/2014/main" id="{216A563B-2844-D7FC-0D4D-61F1D4555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5030788"/>
            <a:ext cx="1506538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889" name="Group 41">
            <a:extLst>
              <a:ext uri="{FF2B5EF4-FFF2-40B4-BE49-F238E27FC236}">
                <a16:creationId xmlns:a16="http://schemas.microsoft.com/office/drawing/2014/main" id="{B21BACD8-CB2F-791E-B44A-FADEF2EF099A}"/>
              </a:ext>
            </a:extLst>
          </p:cNvPr>
          <p:cNvGrpSpPr>
            <a:grpSpLocks/>
          </p:cNvGrpSpPr>
          <p:nvPr/>
        </p:nvGrpSpPr>
        <p:grpSpPr bwMode="auto">
          <a:xfrm>
            <a:off x="8369300" y="2057401"/>
            <a:ext cx="2298700" cy="1317625"/>
            <a:chOff x="4493" y="1249"/>
            <a:chExt cx="1448" cy="830"/>
          </a:xfrm>
        </p:grpSpPr>
        <p:sp>
          <p:nvSpPr>
            <p:cNvPr id="718890" name="Rectangle 42">
              <a:extLst>
                <a:ext uri="{FF2B5EF4-FFF2-40B4-BE49-F238E27FC236}">
                  <a16:creationId xmlns:a16="http://schemas.microsoft.com/office/drawing/2014/main" id="{C24943FA-B34B-CF88-EB63-9E1DB079A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91" name="Line 43">
              <a:extLst>
                <a:ext uri="{FF2B5EF4-FFF2-40B4-BE49-F238E27FC236}">
                  <a16:creationId xmlns:a16="http://schemas.microsoft.com/office/drawing/2014/main" id="{4C5045FC-0828-F14B-49F1-4ADFEE7CA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940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92" name="Line 44">
              <a:extLst>
                <a:ext uri="{FF2B5EF4-FFF2-40B4-BE49-F238E27FC236}">
                  <a16:creationId xmlns:a16="http://schemas.microsoft.com/office/drawing/2014/main" id="{DBDD0657-8050-B1BD-AD67-F44C70058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858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93" name="Line 45">
              <a:extLst>
                <a:ext uri="{FF2B5EF4-FFF2-40B4-BE49-F238E27FC236}">
                  <a16:creationId xmlns:a16="http://schemas.microsoft.com/office/drawing/2014/main" id="{F715B1FE-4658-565E-A634-68FAF58FF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81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94" name="Line 46">
              <a:extLst>
                <a:ext uri="{FF2B5EF4-FFF2-40B4-BE49-F238E27FC236}">
                  <a16:creationId xmlns:a16="http://schemas.microsoft.com/office/drawing/2014/main" id="{F78EB50F-40A7-CCDC-0C49-61E02D886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03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95" name="Line 47">
              <a:extLst>
                <a:ext uri="{FF2B5EF4-FFF2-40B4-BE49-F238E27FC236}">
                  <a16:creationId xmlns:a16="http://schemas.microsoft.com/office/drawing/2014/main" id="{6784F8BA-C9F3-6505-0D72-BF85EC45C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621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96" name="Line 48">
              <a:extLst>
                <a:ext uri="{FF2B5EF4-FFF2-40B4-BE49-F238E27FC236}">
                  <a16:creationId xmlns:a16="http://schemas.microsoft.com/office/drawing/2014/main" id="{0F53EBCB-76A5-DDE5-2DDD-9D40E493CD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97" name="Rectangle 49">
              <a:extLst>
                <a:ext uri="{FF2B5EF4-FFF2-40B4-BE49-F238E27FC236}">
                  <a16:creationId xmlns:a16="http://schemas.microsoft.com/office/drawing/2014/main" id="{8043CCA0-3A08-0D01-8E4C-17CE0F0C3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noFill/>
            <a:ln w="1588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898" name="Rectangle 50">
              <a:extLst>
                <a:ext uri="{FF2B5EF4-FFF2-40B4-BE49-F238E27FC236}">
                  <a16:creationId xmlns:a16="http://schemas.microsoft.com/office/drawing/2014/main" id="{0F0480DA-8BBE-5DD4-04C0-215E68CC0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1749"/>
              <a:ext cx="40" cy="26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8899" name="Rectangle 51">
              <a:extLst>
                <a:ext uri="{FF2B5EF4-FFF2-40B4-BE49-F238E27FC236}">
                  <a16:creationId xmlns:a16="http://schemas.microsoft.com/office/drawing/2014/main" id="{37D48314-56BB-4A15-DB38-D1F47527D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716"/>
              <a:ext cx="40" cy="302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8900" name="Rectangle 52">
              <a:extLst>
                <a:ext uri="{FF2B5EF4-FFF2-40B4-BE49-F238E27FC236}">
                  <a16:creationId xmlns:a16="http://schemas.microsoft.com/office/drawing/2014/main" id="{FB2363FE-840D-5999-B694-0EE6FD3B0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608"/>
              <a:ext cx="39" cy="410"/>
            </a:xfrm>
            <a:prstGeom prst="rect">
              <a:avLst/>
            </a:prstGeom>
            <a:solidFill>
              <a:srgbClr val="9999FF"/>
            </a:solidFill>
            <a:ln w="165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8901" name="Rectangle 53">
              <a:extLst>
                <a:ext uri="{FF2B5EF4-FFF2-40B4-BE49-F238E27FC236}">
                  <a16:creationId xmlns:a16="http://schemas.microsoft.com/office/drawing/2014/main" id="{239807A9-F425-A73C-9256-57538D60C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" y="1605"/>
              <a:ext cx="40" cy="413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8902" name="Rectangle 54">
              <a:extLst>
                <a:ext uri="{FF2B5EF4-FFF2-40B4-BE49-F238E27FC236}">
                  <a16:creationId xmlns:a16="http://schemas.microsoft.com/office/drawing/2014/main" id="{C685BDA5-57D3-8D09-9A7E-1B8873282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" y="1710"/>
              <a:ext cx="40" cy="308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8903" name="Rectangle 55">
              <a:extLst>
                <a:ext uri="{FF2B5EF4-FFF2-40B4-BE49-F238E27FC236}">
                  <a16:creationId xmlns:a16="http://schemas.microsoft.com/office/drawing/2014/main" id="{38A1B517-0ECB-32D8-26A6-AB8580D53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1742"/>
              <a:ext cx="40" cy="276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8904" name="Rectangle 56">
              <a:extLst>
                <a:ext uri="{FF2B5EF4-FFF2-40B4-BE49-F238E27FC236}">
                  <a16:creationId xmlns:a16="http://schemas.microsoft.com/office/drawing/2014/main" id="{BE64EA1F-A4C7-C148-A3DE-CB2F6B118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" y="1794"/>
              <a:ext cx="39" cy="224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8905" name="Rectangle 57">
              <a:extLst>
                <a:ext uri="{FF2B5EF4-FFF2-40B4-BE49-F238E27FC236}">
                  <a16:creationId xmlns:a16="http://schemas.microsoft.com/office/drawing/2014/main" id="{157F91EA-7153-FDF3-2F5A-F1130BCB7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" y="1839"/>
              <a:ext cx="40" cy="17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18906" name="Line 58">
              <a:extLst>
                <a:ext uri="{FF2B5EF4-FFF2-40B4-BE49-F238E27FC236}">
                  <a16:creationId xmlns:a16="http://schemas.microsoft.com/office/drawing/2014/main" id="{79417E84-E91A-469A-0355-E82BCC5E36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2" cy="474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07" name="Line 59">
              <a:extLst>
                <a:ext uri="{FF2B5EF4-FFF2-40B4-BE49-F238E27FC236}">
                  <a16:creationId xmlns:a16="http://schemas.microsoft.com/office/drawing/2014/main" id="{765E523F-B823-3A8F-C779-9E54BC259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2018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08" name="Line 60">
              <a:extLst>
                <a:ext uri="{FF2B5EF4-FFF2-40B4-BE49-F238E27FC236}">
                  <a16:creationId xmlns:a16="http://schemas.microsoft.com/office/drawing/2014/main" id="{41238680-9A93-388B-6502-F71034164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940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09" name="Line 61">
              <a:extLst>
                <a:ext uri="{FF2B5EF4-FFF2-40B4-BE49-F238E27FC236}">
                  <a16:creationId xmlns:a16="http://schemas.microsoft.com/office/drawing/2014/main" id="{F468993B-D709-9B23-31E8-F68E13B49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858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0" name="Line 62">
              <a:extLst>
                <a:ext uri="{FF2B5EF4-FFF2-40B4-BE49-F238E27FC236}">
                  <a16:creationId xmlns:a16="http://schemas.microsoft.com/office/drawing/2014/main" id="{2E8334D1-C859-23D1-405A-BE43451F7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81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1" name="Line 63">
              <a:extLst>
                <a:ext uri="{FF2B5EF4-FFF2-40B4-BE49-F238E27FC236}">
                  <a16:creationId xmlns:a16="http://schemas.microsoft.com/office/drawing/2014/main" id="{70400511-168E-421D-339A-AC4D7A7B3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03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2" name="Line 64">
              <a:extLst>
                <a:ext uri="{FF2B5EF4-FFF2-40B4-BE49-F238E27FC236}">
                  <a16:creationId xmlns:a16="http://schemas.microsoft.com/office/drawing/2014/main" id="{E17AB0BF-448E-6684-E443-C1D462E11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621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3" name="Line 65">
              <a:extLst>
                <a:ext uri="{FF2B5EF4-FFF2-40B4-BE49-F238E27FC236}">
                  <a16:creationId xmlns:a16="http://schemas.microsoft.com/office/drawing/2014/main" id="{F79FD132-3B45-C1EB-A035-8C549A61F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544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4" name="Line 66">
              <a:extLst>
                <a:ext uri="{FF2B5EF4-FFF2-40B4-BE49-F238E27FC236}">
                  <a16:creationId xmlns:a16="http://schemas.microsoft.com/office/drawing/2014/main" id="{9CBCCFFE-F279-1432-0DCB-2BCC3C80C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2018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5" name="Line 67">
              <a:extLst>
                <a:ext uri="{FF2B5EF4-FFF2-40B4-BE49-F238E27FC236}">
                  <a16:creationId xmlns:a16="http://schemas.microsoft.com/office/drawing/2014/main" id="{322A8368-A9C0-77AE-94D9-EEEFB924E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6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6" name="Line 68">
              <a:extLst>
                <a:ext uri="{FF2B5EF4-FFF2-40B4-BE49-F238E27FC236}">
                  <a16:creationId xmlns:a16="http://schemas.microsoft.com/office/drawing/2014/main" id="{C5186D22-5A39-3F19-F8E2-61D6812624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7" name="Line 69">
              <a:extLst>
                <a:ext uri="{FF2B5EF4-FFF2-40B4-BE49-F238E27FC236}">
                  <a16:creationId xmlns:a16="http://schemas.microsoft.com/office/drawing/2014/main" id="{64CDB0C6-6DEE-AE01-532F-57DA8188FF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8" name="Line 70">
              <a:extLst>
                <a:ext uri="{FF2B5EF4-FFF2-40B4-BE49-F238E27FC236}">
                  <a16:creationId xmlns:a16="http://schemas.microsoft.com/office/drawing/2014/main" id="{EF31BDEA-2B0C-EDBB-C2F7-63A83A35D4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5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19" name="Line 71">
              <a:extLst>
                <a:ext uri="{FF2B5EF4-FFF2-40B4-BE49-F238E27FC236}">
                  <a16:creationId xmlns:a16="http://schemas.microsoft.com/office/drawing/2014/main" id="{28C0326C-A87C-FED5-404B-FF9909E1D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3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20" name="Line 72">
              <a:extLst>
                <a:ext uri="{FF2B5EF4-FFF2-40B4-BE49-F238E27FC236}">
                  <a16:creationId xmlns:a16="http://schemas.microsoft.com/office/drawing/2014/main" id="{E4CB3B25-2B57-3B48-45A1-1A3DC6C547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0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21" name="Line 73">
              <a:extLst>
                <a:ext uri="{FF2B5EF4-FFF2-40B4-BE49-F238E27FC236}">
                  <a16:creationId xmlns:a16="http://schemas.microsoft.com/office/drawing/2014/main" id="{C4AB4CE7-C898-ACFF-CEE5-889DF2FE42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8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22" name="Line 74">
              <a:extLst>
                <a:ext uri="{FF2B5EF4-FFF2-40B4-BE49-F238E27FC236}">
                  <a16:creationId xmlns:a16="http://schemas.microsoft.com/office/drawing/2014/main" id="{333C0ABB-825B-6428-677B-1F7AFFC64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23" name="Line 75">
              <a:extLst>
                <a:ext uri="{FF2B5EF4-FFF2-40B4-BE49-F238E27FC236}">
                  <a16:creationId xmlns:a16="http://schemas.microsoft.com/office/drawing/2014/main" id="{09A7037A-0A49-3886-2655-038174025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8924" name="Rectangle 76">
              <a:extLst>
                <a:ext uri="{FF2B5EF4-FFF2-40B4-BE49-F238E27FC236}">
                  <a16:creationId xmlns:a16="http://schemas.microsoft.com/office/drawing/2014/main" id="{E8DB2F38-0BB1-A1B7-2A16-1C7835B6F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1391"/>
              <a:ext cx="107" cy="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400">
                  <a:solidFill>
                    <a:srgbClr val="FFFF99"/>
                  </a:solidFill>
                  <a:latin typeface="Arial" panose="020B0604020202020204" pitchFamily="34" charset="0"/>
                </a:rPr>
                <a:t>Income</a:t>
              </a:r>
              <a:endParaRPr lang="en-US" altLang="en-US"/>
            </a:p>
          </p:txBody>
        </p:sp>
        <p:sp>
          <p:nvSpPr>
            <p:cNvPr id="718925" name="Rectangle 77">
              <a:extLst>
                <a:ext uri="{FF2B5EF4-FFF2-40B4-BE49-F238E27FC236}">
                  <a16:creationId xmlns:a16="http://schemas.microsoft.com/office/drawing/2014/main" id="{1E3A3657-93AA-43CF-F3D7-7A71CD419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" y="1995"/>
              <a:ext cx="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-</a:t>
              </a:r>
              <a:endParaRPr lang="en-US" altLang="en-US"/>
            </a:p>
          </p:txBody>
        </p:sp>
        <p:sp>
          <p:nvSpPr>
            <p:cNvPr id="718926" name="Rectangle 78">
              <a:extLst>
                <a:ext uri="{FF2B5EF4-FFF2-40B4-BE49-F238E27FC236}">
                  <a16:creationId xmlns:a16="http://schemas.microsoft.com/office/drawing/2014/main" id="{E1E81114-7C16-7CA3-82B7-C9D40C93A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1918"/>
              <a:ext cx="60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5,000</a:t>
              </a:r>
              <a:endParaRPr lang="en-US" altLang="en-US"/>
            </a:p>
          </p:txBody>
        </p:sp>
        <p:sp>
          <p:nvSpPr>
            <p:cNvPr id="718927" name="Rectangle 79">
              <a:extLst>
                <a:ext uri="{FF2B5EF4-FFF2-40B4-BE49-F238E27FC236}">
                  <a16:creationId xmlns:a16="http://schemas.microsoft.com/office/drawing/2014/main" id="{68F34140-C3E2-8B7D-8BA1-35223778E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836"/>
              <a:ext cx="72" cy="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10,000</a:t>
              </a:r>
              <a:endParaRPr lang="en-US" altLang="en-US"/>
            </a:p>
          </p:txBody>
        </p:sp>
        <p:sp>
          <p:nvSpPr>
            <p:cNvPr id="718928" name="Rectangle 80">
              <a:extLst>
                <a:ext uri="{FF2B5EF4-FFF2-40B4-BE49-F238E27FC236}">
                  <a16:creationId xmlns:a16="http://schemas.microsoft.com/office/drawing/2014/main" id="{22F1866B-01C4-6B48-15C0-7A2096395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758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15,000</a:t>
              </a:r>
              <a:endParaRPr lang="en-US" altLang="en-US"/>
            </a:p>
          </p:txBody>
        </p:sp>
        <p:sp>
          <p:nvSpPr>
            <p:cNvPr id="718929" name="Rectangle 81">
              <a:extLst>
                <a:ext uri="{FF2B5EF4-FFF2-40B4-BE49-F238E27FC236}">
                  <a16:creationId xmlns:a16="http://schemas.microsoft.com/office/drawing/2014/main" id="{17242E6A-48EA-0E7C-F529-E64A7C948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68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20,000</a:t>
              </a:r>
              <a:endParaRPr lang="en-US" altLang="en-US"/>
            </a:p>
          </p:txBody>
        </p:sp>
        <p:sp>
          <p:nvSpPr>
            <p:cNvPr id="718930" name="Rectangle 82">
              <a:extLst>
                <a:ext uri="{FF2B5EF4-FFF2-40B4-BE49-F238E27FC236}">
                  <a16:creationId xmlns:a16="http://schemas.microsoft.com/office/drawing/2014/main" id="{0F8F0208-67CD-E6FC-86AC-CF0576C3A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99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25,000</a:t>
              </a:r>
              <a:endParaRPr lang="en-US" altLang="en-US"/>
            </a:p>
          </p:txBody>
        </p:sp>
        <p:sp>
          <p:nvSpPr>
            <p:cNvPr id="718931" name="Rectangle 83">
              <a:extLst>
                <a:ext uri="{FF2B5EF4-FFF2-40B4-BE49-F238E27FC236}">
                  <a16:creationId xmlns:a16="http://schemas.microsoft.com/office/drawing/2014/main" id="{7C60044F-D4E7-B948-2380-251DB5BFC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2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30,000</a:t>
              </a:r>
              <a:endParaRPr lang="en-US" altLang="en-US"/>
            </a:p>
          </p:txBody>
        </p:sp>
        <p:sp>
          <p:nvSpPr>
            <p:cNvPr id="718932" name="Rectangle 84">
              <a:extLst>
                <a:ext uri="{FF2B5EF4-FFF2-40B4-BE49-F238E27FC236}">
                  <a16:creationId xmlns:a16="http://schemas.microsoft.com/office/drawing/2014/main" id="{09C816EF-A7CF-16E3-6496-83512A069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2047"/>
              <a:ext cx="64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&lt; 10K</a:t>
              </a:r>
              <a:endParaRPr lang="en-US" altLang="en-US" dirty="0"/>
            </a:p>
          </p:txBody>
        </p:sp>
        <p:sp>
          <p:nvSpPr>
            <p:cNvPr id="718933" name="Rectangle 85">
              <a:extLst>
                <a:ext uri="{FF2B5EF4-FFF2-40B4-BE49-F238E27FC236}">
                  <a16:creationId xmlns:a16="http://schemas.microsoft.com/office/drawing/2014/main" id="{7646B64A-ED5C-1374-F342-CF22E7FAC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10-20K</a:t>
              </a:r>
              <a:endParaRPr lang="en-US" altLang="en-US" dirty="0"/>
            </a:p>
          </p:txBody>
        </p:sp>
        <p:sp>
          <p:nvSpPr>
            <p:cNvPr id="718934" name="Rectangle 86">
              <a:extLst>
                <a:ext uri="{FF2B5EF4-FFF2-40B4-BE49-F238E27FC236}">
                  <a16:creationId xmlns:a16="http://schemas.microsoft.com/office/drawing/2014/main" id="{877AB54A-D3CD-4D48-D55E-638339AE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20-30K</a:t>
              </a:r>
              <a:endParaRPr lang="en-US" altLang="en-US" dirty="0"/>
            </a:p>
          </p:txBody>
        </p:sp>
        <p:sp>
          <p:nvSpPr>
            <p:cNvPr id="718935" name="Rectangle 87">
              <a:extLst>
                <a:ext uri="{FF2B5EF4-FFF2-40B4-BE49-F238E27FC236}">
                  <a16:creationId xmlns:a16="http://schemas.microsoft.com/office/drawing/2014/main" id="{979891E8-C314-C228-6877-41D0513AF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30-40K</a:t>
              </a:r>
              <a:endParaRPr lang="en-US" altLang="en-US" dirty="0"/>
            </a:p>
          </p:txBody>
        </p:sp>
        <p:sp>
          <p:nvSpPr>
            <p:cNvPr id="718936" name="Rectangle 88">
              <a:extLst>
                <a:ext uri="{FF2B5EF4-FFF2-40B4-BE49-F238E27FC236}">
                  <a16:creationId xmlns:a16="http://schemas.microsoft.com/office/drawing/2014/main" id="{19E45553-D695-DC78-E1D2-3D074F4F5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40-50K</a:t>
              </a:r>
              <a:endParaRPr lang="en-US" altLang="en-US" dirty="0"/>
            </a:p>
          </p:txBody>
        </p:sp>
        <p:sp>
          <p:nvSpPr>
            <p:cNvPr id="718937" name="Rectangle 89">
              <a:extLst>
                <a:ext uri="{FF2B5EF4-FFF2-40B4-BE49-F238E27FC236}">
                  <a16:creationId xmlns:a16="http://schemas.microsoft.com/office/drawing/2014/main" id="{CF0055BE-17ED-DA86-70BA-ABEDA4631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50-60K</a:t>
              </a:r>
              <a:endParaRPr lang="en-US" altLang="en-US" dirty="0"/>
            </a:p>
          </p:txBody>
        </p:sp>
        <p:sp>
          <p:nvSpPr>
            <p:cNvPr id="718938" name="Rectangle 90">
              <a:extLst>
                <a:ext uri="{FF2B5EF4-FFF2-40B4-BE49-F238E27FC236}">
                  <a16:creationId xmlns:a16="http://schemas.microsoft.com/office/drawing/2014/main" id="{5D5419BD-13B3-955B-6E7F-7DE7F646B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60-70K</a:t>
              </a:r>
              <a:endParaRPr lang="en-US" altLang="en-US" dirty="0"/>
            </a:p>
          </p:txBody>
        </p:sp>
        <p:sp>
          <p:nvSpPr>
            <p:cNvPr id="718939" name="Rectangle 91">
              <a:extLst>
                <a:ext uri="{FF2B5EF4-FFF2-40B4-BE49-F238E27FC236}">
                  <a16:creationId xmlns:a16="http://schemas.microsoft.com/office/drawing/2014/main" id="{83A5AD9A-FCCE-DA73-93B8-93EB12126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047"/>
              <a:ext cx="5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70K+</a:t>
              </a:r>
              <a:endParaRPr lang="en-US" altLang="en-US" dirty="0"/>
            </a:p>
          </p:txBody>
        </p:sp>
        <p:sp>
          <p:nvSpPr>
            <p:cNvPr id="718940" name="Rectangle 92">
              <a:extLst>
                <a:ext uri="{FF2B5EF4-FFF2-40B4-BE49-F238E27FC236}">
                  <a16:creationId xmlns:a16="http://schemas.microsoft.com/office/drawing/2014/main" id="{4337770E-5A5D-46F5-43FA-FA07BF684F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05" y="1852"/>
              <a:ext cx="205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Numbers of People</a:t>
              </a:r>
              <a:endParaRPr lang="en-US" altLang="en-US"/>
            </a:p>
          </p:txBody>
        </p:sp>
        <p:sp>
          <p:nvSpPr>
            <p:cNvPr id="718941" name="Rectangle 93">
              <a:extLst>
                <a:ext uri="{FF2B5EF4-FFF2-40B4-BE49-F238E27FC236}">
                  <a16:creationId xmlns:a16="http://schemas.microsoft.com/office/drawing/2014/main" id="{049FBF37-E41E-B534-30CA-50A1483F5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1249"/>
              <a:ext cx="855" cy="2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8942" name="Rectangle 94">
              <a:extLst>
                <a:ext uri="{FF2B5EF4-FFF2-40B4-BE49-F238E27FC236}">
                  <a16:creationId xmlns:a16="http://schemas.microsoft.com/office/drawing/2014/main" id="{C4200609-F382-1D9E-6699-9B85D4C9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" y="1261"/>
              <a:ext cx="1365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probability = 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 1/(1 + e</a:t>
              </a:r>
              <a:r>
                <a:rPr lang="en-US" altLang="en-US" sz="900" baseline="36000"/>
                <a:t>-(b</a:t>
              </a:r>
              <a:r>
                <a:rPr lang="en-US" altLang="en-US" sz="600"/>
                <a:t>0</a:t>
              </a:r>
              <a:r>
                <a:rPr lang="en-US" altLang="en-US" sz="900" baseline="36000"/>
                <a:t> + b</a:t>
              </a:r>
              <a:r>
                <a:rPr lang="en-US" altLang="en-US" sz="600"/>
                <a:t>1</a:t>
              </a:r>
              <a:r>
                <a:rPr lang="en-US" altLang="en-US" sz="900" baseline="36000"/>
                <a:t>X</a:t>
              </a:r>
              <a:r>
                <a:rPr lang="en-US" altLang="en-US" sz="600"/>
                <a:t>1 </a:t>
              </a:r>
              <a:r>
                <a:rPr lang="en-US" altLang="en-US" sz="900" baseline="36000"/>
                <a:t>+</a:t>
              </a:r>
              <a:r>
                <a:rPr lang="en-US" altLang="en-US" sz="600"/>
                <a:t> </a:t>
              </a:r>
              <a:r>
                <a:rPr lang="en-US" altLang="en-US" sz="600" baseline="30000"/>
                <a:t>+ </a:t>
              </a:r>
              <a:r>
                <a:rPr lang="en-US" altLang="en-US" sz="900" baseline="36000"/>
                <a:t>b</a:t>
              </a:r>
              <a:r>
                <a:rPr lang="en-US" altLang="en-US" sz="600"/>
                <a:t>2</a:t>
              </a:r>
              <a:r>
                <a:rPr lang="en-US" altLang="en-US" sz="900" baseline="36000"/>
                <a:t>X</a:t>
              </a:r>
              <a:r>
                <a:rPr lang="en-US" altLang="en-US" sz="600"/>
                <a:t>2</a:t>
              </a:r>
              <a:r>
                <a:rPr lang="en-US" altLang="en-US" sz="900" baseline="36000"/>
                <a:t>) </a:t>
              </a:r>
              <a:r>
                <a:rPr lang="en-US" altLang="en-US" sz="900"/>
                <a:t>)</a:t>
              </a:r>
            </a:p>
          </p:txBody>
        </p:sp>
        <p:sp>
          <p:nvSpPr>
            <p:cNvPr id="718943" name="Rectangle 95">
              <a:extLst>
                <a:ext uri="{FF2B5EF4-FFF2-40B4-BE49-F238E27FC236}">
                  <a16:creationId xmlns:a16="http://schemas.microsoft.com/office/drawing/2014/main" id="{A469ACD7-F30A-6240-5879-E382E6A4A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" y="1511"/>
              <a:ext cx="862" cy="56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18944" name="Rectangle 96">
              <a:extLst>
                <a:ext uri="{FF2B5EF4-FFF2-40B4-BE49-F238E27FC236}">
                  <a16:creationId xmlns:a16="http://schemas.microsoft.com/office/drawing/2014/main" id="{CAB600B6-A425-CD73-2A35-1DD7FA935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48"/>
              <a:ext cx="810" cy="504"/>
            </a:xfrm>
            <a:prstGeom prst="rect">
              <a:avLst/>
            </a:prstGeom>
            <a:noFill/>
            <a:ln w="571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718945" name="Group 97">
            <a:extLst>
              <a:ext uri="{FF2B5EF4-FFF2-40B4-BE49-F238E27FC236}">
                <a16:creationId xmlns:a16="http://schemas.microsoft.com/office/drawing/2014/main" id="{E1481AF9-9A34-45A7-B4EB-5B036E218351}"/>
              </a:ext>
            </a:extLst>
          </p:cNvPr>
          <p:cNvGrpSpPr>
            <a:grpSpLocks/>
          </p:cNvGrpSpPr>
          <p:nvPr/>
        </p:nvGrpSpPr>
        <p:grpSpPr bwMode="auto">
          <a:xfrm>
            <a:off x="8551864" y="4891088"/>
            <a:ext cx="817563" cy="895350"/>
            <a:chOff x="4370" y="2866"/>
            <a:chExt cx="515" cy="564"/>
          </a:xfrm>
        </p:grpSpPr>
        <p:sp>
          <p:nvSpPr>
            <p:cNvPr id="718946" name="Text Box 98">
              <a:extLst>
                <a:ext uri="{FF2B5EF4-FFF2-40B4-BE49-F238E27FC236}">
                  <a16:creationId xmlns:a16="http://schemas.microsoft.com/office/drawing/2014/main" id="{1127AB70-789C-BDB2-180F-FC094E782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9" y="3142"/>
              <a:ext cx="3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200">
                  <a:latin typeface="Arial Narrow" panose="020B0606020202030204" pitchFamily="34" charset="0"/>
                  <a:cs typeface="Times New Roman" panose="02020603050405020304" pitchFamily="18" charset="0"/>
                </a:rPr>
                <a:t> 5.9%</a:t>
              </a:r>
            </a:p>
            <a:p>
              <a:pPr algn="ctr"/>
              <a:r>
                <a:rPr lang="en-US" altLang="en-US" sz="1200">
                  <a:latin typeface="Arial Narrow" panose="020B0606020202030204" pitchFamily="34" charset="0"/>
                  <a:cs typeface="Times New Roman" panose="02020603050405020304" pitchFamily="18" charset="0"/>
                </a:rPr>
                <a:t>No Fee</a:t>
              </a:r>
            </a:p>
          </p:txBody>
        </p:sp>
        <p:sp>
          <p:nvSpPr>
            <p:cNvPr id="718947" name="Text Box 99">
              <a:extLst>
                <a:ext uri="{FF2B5EF4-FFF2-40B4-BE49-F238E27FC236}">
                  <a16:creationId xmlns:a16="http://schemas.microsoft.com/office/drawing/2014/main" id="{B35D4FD2-8D0A-7BEB-0FF2-5A6E0A2F8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" y="2866"/>
              <a:ext cx="51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200">
                  <a:latin typeface="Arial Narrow" panose="020B0606020202030204" pitchFamily="34" charset="0"/>
                  <a:cs typeface="Times New Roman" panose="02020603050405020304" pitchFamily="18" charset="0"/>
                </a:rPr>
                <a:t>High Street</a:t>
              </a:r>
            </a:p>
            <a:p>
              <a:pPr algn="ctr"/>
              <a:r>
                <a:rPr lang="en-US" altLang="en-US" sz="1200">
                  <a:latin typeface="Arial Narrow" panose="020B0606020202030204" pitchFamily="34" charset="0"/>
                  <a:cs typeface="Times New Roman" panose="02020603050405020304" pitchFamily="18" charset="0"/>
                </a:rPr>
                <a:t>Bank</a:t>
              </a:r>
            </a:p>
          </p:txBody>
        </p:sp>
      </p:grpSp>
      <p:pic>
        <p:nvPicPr>
          <p:cNvPr id="718948" name="Picture 100">
            <a:extLst>
              <a:ext uri="{FF2B5EF4-FFF2-40B4-BE49-F238E27FC236}">
                <a16:creationId xmlns:a16="http://schemas.microsoft.com/office/drawing/2014/main" id="{C16E7CDE-7131-EB12-2E81-C01279B9E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71801"/>
            <a:ext cx="1778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949" name="Picture 101">
            <a:extLst>
              <a:ext uri="{FF2B5EF4-FFF2-40B4-BE49-F238E27FC236}">
                <a16:creationId xmlns:a16="http://schemas.microsoft.com/office/drawing/2014/main" id="{E0E17AB5-8416-056B-6054-AB05D87F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95601"/>
            <a:ext cx="1587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950" name="Picture 102">
            <a:extLst>
              <a:ext uri="{FF2B5EF4-FFF2-40B4-BE49-F238E27FC236}">
                <a16:creationId xmlns:a16="http://schemas.microsoft.com/office/drawing/2014/main" id="{8C09F6C6-96E1-A405-2197-6A88400E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2590801"/>
            <a:ext cx="169863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Line 2">
            <a:extLst>
              <a:ext uri="{FF2B5EF4-FFF2-40B4-BE49-F238E27FC236}">
                <a16:creationId xmlns:a16="http://schemas.microsoft.com/office/drawing/2014/main" id="{34AEB903-32C9-3F66-ED78-191BA0E7A5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4088" y="2741614"/>
            <a:ext cx="34925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0899" name="Rectangle 3">
            <a:extLst>
              <a:ext uri="{FF2B5EF4-FFF2-40B4-BE49-F238E27FC236}">
                <a16:creationId xmlns:a16="http://schemas.microsoft.com/office/drawing/2014/main" id="{55F7319D-EEF8-6335-28CA-4B83E577F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362200"/>
            <a:ext cx="2268538" cy="16525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20900" name="Oval 4">
            <a:extLst>
              <a:ext uri="{FF2B5EF4-FFF2-40B4-BE49-F238E27FC236}">
                <a16:creationId xmlns:a16="http://schemas.microsoft.com/office/drawing/2014/main" id="{8E1CFD1D-C625-FD98-B0A3-EB1A47329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1" y="2438400"/>
            <a:ext cx="792163" cy="8207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720901" name="Text Box 5">
            <a:extLst>
              <a:ext uri="{FF2B5EF4-FFF2-40B4-BE49-F238E27FC236}">
                <a16:creationId xmlns:a16="http://schemas.microsoft.com/office/drawing/2014/main" id="{0BF4E52E-2C5F-9926-DDC1-5BE771E82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283" y="1905001"/>
            <a:ext cx="16433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Names and attributes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5-10 years prior</a:t>
            </a:r>
          </a:p>
        </p:txBody>
      </p:sp>
      <p:sp>
        <p:nvSpPr>
          <p:cNvPr id="720902" name="Text Box 6">
            <a:extLst>
              <a:ext uri="{FF2B5EF4-FFF2-40B4-BE49-F238E27FC236}">
                <a16:creationId xmlns:a16="http://schemas.microsoft.com/office/drawing/2014/main" id="{93281589-3BA4-A7B9-60D3-712684865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667000"/>
            <a:ext cx="819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solidFill>
                  <a:srgbClr val="FFFFFF"/>
                </a:solidFill>
                <a:latin typeface="Arial" panose="020B0604020202020204" pitchFamily="34" charset="0"/>
              </a:rPr>
              <a:t>Claims</a:t>
            </a:r>
          </a:p>
        </p:txBody>
      </p:sp>
      <p:sp>
        <p:nvSpPr>
          <p:cNvPr id="720903" name="Rectangle 7">
            <a:extLst>
              <a:ext uri="{FF2B5EF4-FFF2-40B4-BE49-F238E27FC236}">
                <a16:creationId xmlns:a16="http://schemas.microsoft.com/office/drawing/2014/main" id="{9D6B1BAE-E8A5-3239-2EB2-26C9DDEF2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013" y="4587875"/>
            <a:ext cx="2063750" cy="165258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20904" name="Text Box 8">
            <a:extLst>
              <a:ext uri="{FF2B5EF4-FFF2-40B4-BE49-F238E27FC236}">
                <a16:creationId xmlns:a16="http://schemas.microsoft.com/office/drawing/2014/main" id="{58B2C8F2-6799-243E-24BC-38CED87E9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1" y="1981201"/>
            <a:ext cx="18256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Logistic model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developed</a:t>
            </a:r>
          </a:p>
          <a:p>
            <a:pPr algn="ctr"/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20905" name="Line 9">
            <a:extLst>
              <a:ext uri="{FF2B5EF4-FFF2-40B4-BE49-F238E27FC236}">
                <a16:creationId xmlns:a16="http://schemas.microsoft.com/office/drawing/2014/main" id="{927FC6AF-DDB9-E262-3E61-0DE644849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688" y="5402263"/>
            <a:ext cx="13906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0906" name="Line 10">
            <a:extLst>
              <a:ext uri="{FF2B5EF4-FFF2-40B4-BE49-F238E27FC236}">
                <a16:creationId xmlns:a16="http://schemas.microsoft.com/office/drawing/2014/main" id="{BD158E59-1E11-765E-AAE9-D875143E6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5976" y="5392738"/>
            <a:ext cx="1266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0907" name="Text Box 11">
            <a:extLst>
              <a:ext uri="{FF2B5EF4-FFF2-40B4-BE49-F238E27FC236}">
                <a16:creationId xmlns:a16="http://schemas.microsoft.com/office/drawing/2014/main" id="{B492FED7-B290-613C-3177-B0AFF79EF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9159" y="6248401"/>
            <a:ext cx="16422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Determine risk cut-off</a:t>
            </a:r>
          </a:p>
        </p:txBody>
      </p:sp>
      <p:sp>
        <p:nvSpPr>
          <p:cNvPr id="720908" name="Text Box 12">
            <a:extLst>
              <a:ext uri="{FF2B5EF4-FFF2-40B4-BE49-F238E27FC236}">
                <a16:creationId xmlns:a16="http://schemas.microsoft.com/office/drawing/2014/main" id="{4897AC85-E0F8-88D2-DBD8-F07594A49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1264" y="3962401"/>
            <a:ext cx="10887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Customer file</a:t>
            </a:r>
          </a:p>
        </p:txBody>
      </p:sp>
      <p:grpSp>
        <p:nvGrpSpPr>
          <p:cNvPr id="720909" name="Group 13">
            <a:extLst>
              <a:ext uri="{FF2B5EF4-FFF2-40B4-BE49-F238E27FC236}">
                <a16:creationId xmlns:a16="http://schemas.microsoft.com/office/drawing/2014/main" id="{6724F7A7-F6AB-2772-F789-FE02B698BE04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4267200"/>
            <a:ext cx="5106988" cy="1066800"/>
            <a:chOff x="1065" y="2115"/>
            <a:chExt cx="3897" cy="1010"/>
          </a:xfrm>
        </p:grpSpPr>
        <p:sp>
          <p:nvSpPr>
            <p:cNvPr id="720910" name="Line 14">
              <a:extLst>
                <a:ext uri="{FF2B5EF4-FFF2-40B4-BE49-F238E27FC236}">
                  <a16:creationId xmlns:a16="http://schemas.microsoft.com/office/drawing/2014/main" id="{543BE4F5-6982-B994-1ACA-8077D4866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5" y="2761"/>
              <a:ext cx="466" cy="3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11" name="Line 15">
              <a:extLst>
                <a:ext uri="{FF2B5EF4-FFF2-40B4-BE49-F238E27FC236}">
                  <a16:creationId xmlns:a16="http://schemas.microsoft.com/office/drawing/2014/main" id="{F21AAEF0-9980-7CEC-1DC0-571970E6E0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3" y="2115"/>
              <a:ext cx="3439" cy="6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20912" name="Text Box 16">
            <a:extLst>
              <a:ext uri="{FF2B5EF4-FFF2-40B4-BE49-F238E27FC236}">
                <a16:creationId xmlns:a16="http://schemas.microsoft.com/office/drawing/2014/main" id="{2F0705D3-4339-B55D-4F5B-953B6AD66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513" y="3810001"/>
            <a:ext cx="19239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Sure Hit Demographics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psychographic, segments</a:t>
            </a:r>
          </a:p>
        </p:txBody>
      </p:sp>
      <p:sp>
        <p:nvSpPr>
          <p:cNvPr id="720913" name="Line 17">
            <a:extLst>
              <a:ext uri="{FF2B5EF4-FFF2-40B4-BE49-F238E27FC236}">
                <a16:creationId xmlns:a16="http://schemas.microsoft.com/office/drawing/2014/main" id="{71BC8F2E-B573-00AE-4331-18E1FB2780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1" y="2971800"/>
            <a:ext cx="8794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0914" name="Rectangle 18">
            <a:extLst>
              <a:ext uri="{FF2B5EF4-FFF2-40B4-BE49-F238E27FC236}">
                <a16:creationId xmlns:a16="http://schemas.microsoft.com/office/drawing/2014/main" id="{37F69C41-2BD2-39BD-D606-D36D4F98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362200"/>
            <a:ext cx="2268538" cy="16525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20915" name="Text Box 19">
            <a:extLst>
              <a:ext uri="{FF2B5EF4-FFF2-40B4-BE49-F238E27FC236}">
                <a16:creationId xmlns:a16="http://schemas.microsoft.com/office/drawing/2014/main" id="{E33E3FB8-68F1-DEA7-2FF5-573E7489E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2286001"/>
            <a:ext cx="7858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Go back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5-10</a:t>
            </a:r>
            <a:br>
              <a:rPr lang="en-US" altLang="en-US" sz="1200">
                <a:latin typeface="Arial" panose="020B0604020202020204" pitchFamily="34" charset="0"/>
              </a:rPr>
            </a:br>
            <a:r>
              <a:rPr lang="en-US" altLang="en-US" sz="1200">
                <a:latin typeface="Arial" panose="020B0604020202020204" pitchFamily="34" charset="0"/>
              </a:rPr>
              <a:t> years</a:t>
            </a:r>
          </a:p>
        </p:txBody>
      </p:sp>
      <p:sp>
        <p:nvSpPr>
          <p:cNvPr id="720916" name="Line 20">
            <a:extLst>
              <a:ext uri="{FF2B5EF4-FFF2-40B4-BE49-F238E27FC236}">
                <a16:creationId xmlns:a16="http://schemas.microsoft.com/office/drawing/2014/main" id="{573FD78F-4F33-3E37-D991-FDFC4272FA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501" y="3311525"/>
            <a:ext cx="2295525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0917" name="Line 21">
            <a:extLst>
              <a:ext uri="{FF2B5EF4-FFF2-40B4-BE49-F238E27FC236}">
                <a16:creationId xmlns:a16="http://schemas.microsoft.com/office/drawing/2014/main" id="{B3E98857-AC51-9833-F481-2F2BC5694A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9326" y="2889251"/>
            <a:ext cx="2024063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0918" name="Line 22">
            <a:extLst>
              <a:ext uri="{FF2B5EF4-FFF2-40B4-BE49-F238E27FC236}">
                <a16:creationId xmlns:a16="http://schemas.microsoft.com/office/drawing/2014/main" id="{8B4E379E-4F28-4E5C-EE2C-3E3A6054D61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49626" y="3027363"/>
            <a:ext cx="22590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0919" name="Line 23">
            <a:extLst>
              <a:ext uri="{FF2B5EF4-FFF2-40B4-BE49-F238E27FC236}">
                <a16:creationId xmlns:a16="http://schemas.microsoft.com/office/drawing/2014/main" id="{B987E2ED-5514-F593-D3F3-9533355533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5225" y="3190876"/>
            <a:ext cx="20701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0920" name="Text Box 24">
            <a:extLst>
              <a:ext uri="{FF2B5EF4-FFF2-40B4-BE49-F238E27FC236}">
                <a16:creationId xmlns:a16="http://schemas.microsoft.com/office/drawing/2014/main" id="{834BB91A-5B5F-207D-3665-6112DFE75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126" y="2438401"/>
            <a:ext cx="8499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Customer</a:t>
            </a:r>
            <a:br>
              <a:rPr lang="en-US" altLang="en-US" sz="1200">
                <a:latin typeface="Arial" panose="020B0604020202020204" pitchFamily="34" charset="0"/>
              </a:rPr>
            </a:br>
            <a:r>
              <a:rPr lang="en-US" altLang="en-US" sz="1200">
                <a:latin typeface="Arial" panose="020B0604020202020204" pitchFamily="34" charset="0"/>
              </a:rPr>
              <a:t>Records</a:t>
            </a:r>
          </a:p>
        </p:txBody>
      </p:sp>
      <p:sp>
        <p:nvSpPr>
          <p:cNvPr id="720921" name="Text Box 25">
            <a:extLst>
              <a:ext uri="{FF2B5EF4-FFF2-40B4-BE49-F238E27FC236}">
                <a16:creationId xmlns:a16="http://schemas.microsoft.com/office/drawing/2014/main" id="{9C42AF5B-E6FF-4750-CB24-4EDBA6F06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438400"/>
            <a:ext cx="119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Current Snapshot</a:t>
            </a:r>
          </a:p>
        </p:txBody>
      </p:sp>
      <p:sp>
        <p:nvSpPr>
          <p:cNvPr id="720922" name="Text Box 26">
            <a:extLst>
              <a:ext uri="{FF2B5EF4-FFF2-40B4-BE49-F238E27FC236}">
                <a16:creationId xmlns:a16="http://schemas.microsoft.com/office/drawing/2014/main" id="{7313C799-46D3-0B66-70EB-694D34207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0892" y="4343401"/>
            <a:ext cx="12057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Decile analysis</a:t>
            </a:r>
          </a:p>
        </p:txBody>
      </p:sp>
      <p:sp>
        <p:nvSpPr>
          <p:cNvPr id="720923" name="Rectangle 27">
            <a:extLst>
              <a:ext uri="{FF2B5EF4-FFF2-40B4-BE49-F238E27FC236}">
                <a16:creationId xmlns:a16="http://schemas.microsoft.com/office/drawing/2014/main" id="{06806C4F-1991-DB84-8B1D-B78761B42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048" y="26987"/>
            <a:ext cx="9669929" cy="1066801"/>
          </a:xfrm>
        </p:spPr>
        <p:txBody>
          <a:bodyPr>
            <a:normAutofit/>
          </a:bodyPr>
          <a:lstStyle/>
          <a:p>
            <a:r>
              <a:rPr lang="en-US" altLang="en-US" dirty="0"/>
              <a:t>Risk Model to Predict Insurance Claims</a:t>
            </a:r>
          </a:p>
        </p:txBody>
      </p:sp>
      <p:pic>
        <p:nvPicPr>
          <p:cNvPr id="720924" name="Picture 28">
            <a:extLst>
              <a:ext uri="{FF2B5EF4-FFF2-40B4-BE49-F238E27FC236}">
                <a16:creationId xmlns:a16="http://schemas.microsoft.com/office/drawing/2014/main" id="{23E85E63-4E81-7C3B-FB25-CF128A8F50D1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1" y="3048000"/>
            <a:ext cx="169863" cy="609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720926" name="Object 30">
            <a:extLst>
              <a:ext uri="{FF2B5EF4-FFF2-40B4-BE49-F238E27FC236}">
                <a16:creationId xmlns:a16="http://schemas.microsoft.com/office/drawing/2014/main" id="{9446B114-0F85-4BE4-823D-93A1B5DF6B8D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165725" y="4681538"/>
          <a:ext cx="1860550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762500" imgH="1790700" progId="Excel.Sheet.8">
                  <p:embed/>
                </p:oleObj>
              </mc:Choice>
              <mc:Fallback>
                <p:oleObj name="Worksheet" r:id="rId4" imgW="4762500" imgH="1790700" progId="Excel.Sheet.8">
                  <p:embed/>
                  <p:pic>
                    <p:nvPicPr>
                      <p:cNvPr id="720926" name="Object 30">
                        <a:extLst>
                          <a:ext uri="{FF2B5EF4-FFF2-40B4-BE49-F238E27FC236}">
                            <a16:creationId xmlns:a16="http://schemas.microsoft.com/office/drawing/2014/main" id="{9446B114-0F85-4BE4-823D-93A1B5DF6B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4681538"/>
                        <a:ext cx="1860550" cy="1490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0928" name="Picture 32">
            <a:extLst>
              <a:ext uri="{FF2B5EF4-FFF2-40B4-BE49-F238E27FC236}">
                <a16:creationId xmlns:a16="http://schemas.microsoft.com/office/drawing/2014/main" id="{B0D7DEDE-3933-1FE2-F00B-5C22C0AB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3124201"/>
            <a:ext cx="180975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929" name="Picture 33">
            <a:extLst>
              <a:ext uri="{FF2B5EF4-FFF2-40B4-BE49-F238E27FC236}">
                <a16:creationId xmlns:a16="http://schemas.microsoft.com/office/drawing/2014/main" id="{6CE1394E-3632-1CA7-8A76-2A01529BA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3124201"/>
            <a:ext cx="188913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930" name="Picture 34">
            <a:extLst>
              <a:ext uri="{FF2B5EF4-FFF2-40B4-BE49-F238E27FC236}">
                <a16:creationId xmlns:a16="http://schemas.microsoft.com/office/drawing/2014/main" id="{4314385A-1AC1-87DD-6FE0-F4BD8E04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95601"/>
            <a:ext cx="204788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931" name="Text Box 35">
            <a:extLst>
              <a:ext uri="{FF2B5EF4-FFF2-40B4-BE49-F238E27FC236}">
                <a16:creationId xmlns:a16="http://schemas.microsoft.com/office/drawing/2014/main" id="{A394EC61-4303-8D83-B7B5-1674AA9E6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464" y="3962401"/>
            <a:ext cx="10887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Customer file</a:t>
            </a:r>
          </a:p>
        </p:txBody>
      </p:sp>
      <p:sp>
        <p:nvSpPr>
          <p:cNvPr id="720932" name="Text Box 36">
            <a:extLst>
              <a:ext uri="{FF2B5EF4-FFF2-40B4-BE49-F238E27FC236}">
                <a16:creationId xmlns:a16="http://schemas.microsoft.com/office/drawing/2014/main" id="{A6CDBDDA-2729-3D70-BE56-1FFD3EEB4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767" y="4343401"/>
            <a:ext cx="18662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  Logistic model used 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to score and rank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customer or prospect file</a:t>
            </a:r>
          </a:p>
        </p:txBody>
      </p:sp>
      <p:sp>
        <p:nvSpPr>
          <p:cNvPr id="720933" name="Text Box 37">
            <a:extLst>
              <a:ext uri="{FF2B5EF4-FFF2-40B4-BE49-F238E27FC236}">
                <a16:creationId xmlns:a16="http://schemas.microsoft.com/office/drawing/2014/main" id="{6BEA3902-6F26-E72F-67AB-0DBA3362D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8555" y="4800601"/>
            <a:ext cx="9861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Issue policy</a:t>
            </a:r>
          </a:p>
        </p:txBody>
      </p:sp>
      <p:sp>
        <p:nvSpPr>
          <p:cNvPr id="720934" name="Text Box 38">
            <a:extLst>
              <a:ext uri="{FF2B5EF4-FFF2-40B4-BE49-F238E27FC236}">
                <a16:creationId xmlns:a16="http://schemas.microsoft.com/office/drawing/2014/main" id="{0062C601-8E02-2103-27DE-628734819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2618" y="1905001"/>
            <a:ext cx="19928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Arial" panose="020B0604020202020204" pitchFamily="34" charset="0"/>
              </a:rPr>
              <a:t>Current names with claims</a:t>
            </a:r>
          </a:p>
          <a:p>
            <a:pPr algn="ctr"/>
            <a:r>
              <a:rPr lang="en-US" altLang="en-US" sz="1200">
                <a:latin typeface="Arial" panose="020B0604020202020204" pitchFamily="34" charset="0"/>
              </a:rPr>
              <a:t> matched to archive file</a:t>
            </a:r>
          </a:p>
        </p:txBody>
      </p:sp>
      <p:pic>
        <p:nvPicPr>
          <p:cNvPr id="720935" name="Picture 39">
            <a:extLst>
              <a:ext uri="{FF2B5EF4-FFF2-40B4-BE49-F238E27FC236}">
                <a16:creationId xmlns:a16="http://schemas.microsoft.com/office/drawing/2014/main" id="{FC33C875-1B1A-4A37-7F43-8762B5815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5030789"/>
            <a:ext cx="1236663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0936" name="Group 40">
            <a:extLst>
              <a:ext uri="{FF2B5EF4-FFF2-40B4-BE49-F238E27FC236}">
                <a16:creationId xmlns:a16="http://schemas.microsoft.com/office/drawing/2014/main" id="{3BF01DA1-4A8F-B8B2-3746-0843BD3D5A40}"/>
              </a:ext>
            </a:extLst>
          </p:cNvPr>
          <p:cNvGrpSpPr>
            <a:grpSpLocks/>
          </p:cNvGrpSpPr>
          <p:nvPr/>
        </p:nvGrpSpPr>
        <p:grpSpPr bwMode="auto">
          <a:xfrm>
            <a:off x="8369300" y="2514601"/>
            <a:ext cx="2298700" cy="1317625"/>
            <a:chOff x="4493" y="1249"/>
            <a:chExt cx="1448" cy="830"/>
          </a:xfrm>
        </p:grpSpPr>
        <p:sp>
          <p:nvSpPr>
            <p:cNvPr id="720937" name="Rectangle 41">
              <a:extLst>
                <a:ext uri="{FF2B5EF4-FFF2-40B4-BE49-F238E27FC236}">
                  <a16:creationId xmlns:a16="http://schemas.microsoft.com/office/drawing/2014/main" id="{15236E4C-4E60-98A6-8C97-365D7C1FA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38" name="Line 42">
              <a:extLst>
                <a:ext uri="{FF2B5EF4-FFF2-40B4-BE49-F238E27FC236}">
                  <a16:creationId xmlns:a16="http://schemas.microsoft.com/office/drawing/2014/main" id="{04F4F393-2048-6A4F-392A-5147F16F0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940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39" name="Line 43">
              <a:extLst>
                <a:ext uri="{FF2B5EF4-FFF2-40B4-BE49-F238E27FC236}">
                  <a16:creationId xmlns:a16="http://schemas.microsoft.com/office/drawing/2014/main" id="{38B22BEB-77A1-69E7-25DB-C66957FD2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858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40" name="Line 44">
              <a:extLst>
                <a:ext uri="{FF2B5EF4-FFF2-40B4-BE49-F238E27FC236}">
                  <a16:creationId xmlns:a16="http://schemas.microsoft.com/office/drawing/2014/main" id="{DE13C3C2-161E-922C-79C8-DAC719D6C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81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41" name="Line 45">
              <a:extLst>
                <a:ext uri="{FF2B5EF4-FFF2-40B4-BE49-F238E27FC236}">
                  <a16:creationId xmlns:a16="http://schemas.microsoft.com/office/drawing/2014/main" id="{985E02F1-CED1-3E8C-D5E1-0EA1E2640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703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42" name="Line 46">
              <a:extLst>
                <a:ext uri="{FF2B5EF4-FFF2-40B4-BE49-F238E27FC236}">
                  <a16:creationId xmlns:a16="http://schemas.microsoft.com/office/drawing/2014/main" id="{C1906785-96DB-D63A-349A-09CDAA5BD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621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43" name="Line 47">
              <a:extLst>
                <a:ext uri="{FF2B5EF4-FFF2-40B4-BE49-F238E27FC236}">
                  <a16:creationId xmlns:a16="http://schemas.microsoft.com/office/drawing/2014/main" id="{680FFF18-D5DF-4148-62CA-7D6646244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775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44" name="Rectangle 48">
              <a:extLst>
                <a:ext uri="{FF2B5EF4-FFF2-40B4-BE49-F238E27FC236}">
                  <a16:creationId xmlns:a16="http://schemas.microsoft.com/office/drawing/2014/main" id="{44BFF042-7417-21AF-AC17-EBE9B2552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1544"/>
              <a:ext cx="775" cy="474"/>
            </a:xfrm>
            <a:prstGeom prst="rect">
              <a:avLst/>
            </a:prstGeom>
            <a:noFill/>
            <a:ln w="1588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45" name="Rectangle 49">
              <a:extLst>
                <a:ext uri="{FF2B5EF4-FFF2-40B4-BE49-F238E27FC236}">
                  <a16:creationId xmlns:a16="http://schemas.microsoft.com/office/drawing/2014/main" id="{18F8E2D0-8703-FC7A-FD38-AA1D238E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1749"/>
              <a:ext cx="40" cy="26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946" name="Rectangle 50">
              <a:extLst>
                <a:ext uri="{FF2B5EF4-FFF2-40B4-BE49-F238E27FC236}">
                  <a16:creationId xmlns:a16="http://schemas.microsoft.com/office/drawing/2014/main" id="{9A638270-44A5-3CCE-CCD1-DE84B8808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716"/>
              <a:ext cx="40" cy="302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947" name="Rectangle 51">
              <a:extLst>
                <a:ext uri="{FF2B5EF4-FFF2-40B4-BE49-F238E27FC236}">
                  <a16:creationId xmlns:a16="http://schemas.microsoft.com/office/drawing/2014/main" id="{2E8ED63F-1EED-313B-8691-964E6BCCA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1608"/>
              <a:ext cx="39" cy="410"/>
            </a:xfrm>
            <a:prstGeom prst="rect">
              <a:avLst/>
            </a:prstGeom>
            <a:solidFill>
              <a:srgbClr val="9999FF"/>
            </a:solidFill>
            <a:ln w="1651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948" name="Rectangle 52">
              <a:extLst>
                <a:ext uri="{FF2B5EF4-FFF2-40B4-BE49-F238E27FC236}">
                  <a16:creationId xmlns:a16="http://schemas.microsoft.com/office/drawing/2014/main" id="{592A573A-D88A-CB6D-17CD-3036ECD24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" y="1605"/>
              <a:ext cx="40" cy="413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949" name="Rectangle 53">
              <a:extLst>
                <a:ext uri="{FF2B5EF4-FFF2-40B4-BE49-F238E27FC236}">
                  <a16:creationId xmlns:a16="http://schemas.microsoft.com/office/drawing/2014/main" id="{97553CE6-B17C-1072-FF11-E10E5818E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2" y="1710"/>
              <a:ext cx="40" cy="308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950" name="Rectangle 54">
              <a:extLst>
                <a:ext uri="{FF2B5EF4-FFF2-40B4-BE49-F238E27FC236}">
                  <a16:creationId xmlns:a16="http://schemas.microsoft.com/office/drawing/2014/main" id="{DA3DB582-E064-0E11-E7B8-21BAD094E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" y="1742"/>
              <a:ext cx="40" cy="276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951" name="Rectangle 55">
              <a:extLst>
                <a:ext uri="{FF2B5EF4-FFF2-40B4-BE49-F238E27FC236}">
                  <a16:creationId xmlns:a16="http://schemas.microsoft.com/office/drawing/2014/main" id="{8B351D10-0ACC-770C-9811-012FF37A6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" y="1794"/>
              <a:ext cx="39" cy="224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952" name="Rectangle 56">
              <a:extLst>
                <a:ext uri="{FF2B5EF4-FFF2-40B4-BE49-F238E27FC236}">
                  <a16:creationId xmlns:a16="http://schemas.microsoft.com/office/drawing/2014/main" id="{28CAABE0-02C0-1412-D64E-8C32618F1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3" y="1839"/>
              <a:ext cx="40" cy="179"/>
            </a:xfrm>
            <a:prstGeom prst="rect">
              <a:avLst/>
            </a:prstGeom>
            <a:solidFill>
              <a:srgbClr val="9999FF"/>
            </a:solidFill>
            <a:ln w="15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0953" name="Line 57">
              <a:extLst>
                <a:ext uri="{FF2B5EF4-FFF2-40B4-BE49-F238E27FC236}">
                  <a16:creationId xmlns:a16="http://schemas.microsoft.com/office/drawing/2014/main" id="{009BDC5C-FDAA-039C-A75B-5B79931F1D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1544"/>
              <a:ext cx="2" cy="474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54" name="Line 58">
              <a:extLst>
                <a:ext uri="{FF2B5EF4-FFF2-40B4-BE49-F238E27FC236}">
                  <a16:creationId xmlns:a16="http://schemas.microsoft.com/office/drawing/2014/main" id="{A7AEEC9B-F90F-C312-4926-3B8D36FE50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2018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55" name="Line 59">
              <a:extLst>
                <a:ext uri="{FF2B5EF4-FFF2-40B4-BE49-F238E27FC236}">
                  <a16:creationId xmlns:a16="http://schemas.microsoft.com/office/drawing/2014/main" id="{A2A99634-CD85-0C68-9046-DB34C0EA2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940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56" name="Line 60">
              <a:extLst>
                <a:ext uri="{FF2B5EF4-FFF2-40B4-BE49-F238E27FC236}">
                  <a16:creationId xmlns:a16="http://schemas.microsoft.com/office/drawing/2014/main" id="{7581689B-65AE-AF6F-4EFF-79F370BEA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858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57" name="Line 61">
              <a:extLst>
                <a:ext uri="{FF2B5EF4-FFF2-40B4-BE49-F238E27FC236}">
                  <a16:creationId xmlns:a16="http://schemas.microsoft.com/office/drawing/2014/main" id="{E57858CC-8187-18B0-B23E-9CE7ED9FFC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81"/>
              <a:ext cx="6" cy="1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58" name="Line 62">
              <a:extLst>
                <a:ext uri="{FF2B5EF4-FFF2-40B4-BE49-F238E27FC236}">
                  <a16:creationId xmlns:a16="http://schemas.microsoft.com/office/drawing/2014/main" id="{06E55D0B-AFCC-7D92-6B76-C613634DD4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703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59" name="Line 63">
              <a:extLst>
                <a:ext uri="{FF2B5EF4-FFF2-40B4-BE49-F238E27FC236}">
                  <a16:creationId xmlns:a16="http://schemas.microsoft.com/office/drawing/2014/main" id="{9832A13B-92B7-BCC7-5B0F-A653AA287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621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0" name="Line 64">
              <a:extLst>
                <a:ext uri="{FF2B5EF4-FFF2-40B4-BE49-F238E27FC236}">
                  <a16:creationId xmlns:a16="http://schemas.microsoft.com/office/drawing/2014/main" id="{8EE69F49-9C8B-65E4-4AD4-BBFEEB6EB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0" y="1544"/>
              <a:ext cx="6" cy="2"/>
            </a:xfrm>
            <a:prstGeom prst="line">
              <a:avLst/>
            </a:prstGeom>
            <a:noFill/>
            <a:ln w="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1" name="Line 65">
              <a:extLst>
                <a:ext uri="{FF2B5EF4-FFF2-40B4-BE49-F238E27FC236}">
                  <a16:creationId xmlns:a16="http://schemas.microsoft.com/office/drawing/2014/main" id="{C98034A4-6DE0-C54A-4E62-B172EE5B2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2018"/>
              <a:ext cx="7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2" name="Line 66">
              <a:extLst>
                <a:ext uri="{FF2B5EF4-FFF2-40B4-BE49-F238E27FC236}">
                  <a16:creationId xmlns:a16="http://schemas.microsoft.com/office/drawing/2014/main" id="{5631D8D4-102C-20DA-C25C-F9DF09A878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6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3" name="Line 67">
              <a:extLst>
                <a:ext uri="{FF2B5EF4-FFF2-40B4-BE49-F238E27FC236}">
                  <a16:creationId xmlns:a16="http://schemas.microsoft.com/office/drawing/2014/main" id="{7CD80386-D4A3-A777-8DDA-5D42716FB4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4" name="Line 68">
              <a:extLst>
                <a:ext uri="{FF2B5EF4-FFF2-40B4-BE49-F238E27FC236}">
                  <a16:creationId xmlns:a16="http://schemas.microsoft.com/office/drawing/2014/main" id="{EA4DF26B-3E03-5194-8ACD-72181D9D38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5" name="Line 69">
              <a:extLst>
                <a:ext uri="{FF2B5EF4-FFF2-40B4-BE49-F238E27FC236}">
                  <a16:creationId xmlns:a16="http://schemas.microsoft.com/office/drawing/2014/main" id="{EB423A59-5DBA-E4EE-5459-681948228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5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6" name="Line 70">
              <a:extLst>
                <a:ext uri="{FF2B5EF4-FFF2-40B4-BE49-F238E27FC236}">
                  <a16:creationId xmlns:a16="http://schemas.microsoft.com/office/drawing/2014/main" id="{21865413-30B5-8D9C-9598-F2DC12A9C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3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7" name="Line 71">
              <a:extLst>
                <a:ext uri="{FF2B5EF4-FFF2-40B4-BE49-F238E27FC236}">
                  <a16:creationId xmlns:a16="http://schemas.microsoft.com/office/drawing/2014/main" id="{27C5D9DB-C0EC-9B3B-B4C4-52FA332D4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10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8" name="Line 72">
              <a:extLst>
                <a:ext uri="{FF2B5EF4-FFF2-40B4-BE49-F238E27FC236}">
                  <a16:creationId xmlns:a16="http://schemas.microsoft.com/office/drawing/2014/main" id="{AB1EC3BE-99B0-FC2E-694D-97BD0466BF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8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69" name="Line 73">
              <a:extLst>
                <a:ext uri="{FF2B5EF4-FFF2-40B4-BE49-F238E27FC236}">
                  <a16:creationId xmlns:a16="http://schemas.microsoft.com/office/drawing/2014/main" id="{468CC9CB-267A-2CDF-E97E-5D81088BC5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4" y="2018"/>
              <a:ext cx="1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70" name="Line 74">
              <a:extLst>
                <a:ext uri="{FF2B5EF4-FFF2-40B4-BE49-F238E27FC236}">
                  <a16:creationId xmlns:a16="http://schemas.microsoft.com/office/drawing/2014/main" id="{433ADA34-7579-EB70-7A7C-F1D523B09C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1" y="2018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0971" name="Rectangle 75">
              <a:extLst>
                <a:ext uri="{FF2B5EF4-FFF2-40B4-BE49-F238E27FC236}">
                  <a16:creationId xmlns:a16="http://schemas.microsoft.com/office/drawing/2014/main" id="{4B2107D4-DCB9-78B8-06DA-9FC7C8D6F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1391"/>
              <a:ext cx="107" cy="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400">
                  <a:solidFill>
                    <a:srgbClr val="FFFF99"/>
                  </a:solidFill>
                  <a:latin typeface="Arial" panose="020B0604020202020204" pitchFamily="34" charset="0"/>
                </a:rPr>
                <a:t>Income</a:t>
              </a:r>
              <a:endParaRPr lang="en-US" altLang="en-US"/>
            </a:p>
          </p:txBody>
        </p:sp>
        <p:sp>
          <p:nvSpPr>
            <p:cNvPr id="720972" name="Rectangle 76">
              <a:extLst>
                <a:ext uri="{FF2B5EF4-FFF2-40B4-BE49-F238E27FC236}">
                  <a16:creationId xmlns:a16="http://schemas.microsoft.com/office/drawing/2014/main" id="{8FB76930-BC13-7BA2-168C-266DD42D1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" y="1995"/>
              <a:ext cx="8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-</a:t>
              </a:r>
              <a:endParaRPr lang="en-US" altLang="en-US"/>
            </a:p>
          </p:txBody>
        </p:sp>
        <p:sp>
          <p:nvSpPr>
            <p:cNvPr id="720973" name="Rectangle 77">
              <a:extLst>
                <a:ext uri="{FF2B5EF4-FFF2-40B4-BE49-F238E27FC236}">
                  <a16:creationId xmlns:a16="http://schemas.microsoft.com/office/drawing/2014/main" id="{523CCF4C-F735-4D99-C613-16727AEB9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1918"/>
              <a:ext cx="60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5,000</a:t>
              </a:r>
              <a:endParaRPr lang="en-US" altLang="en-US"/>
            </a:p>
          </p:txBody>
        </p:sp>
        <p:sp>
          <p:nvSpPr>
            <p:cNvPr id="720974" name="Rectangle 78">
              <a:extLst>
                <a:ext uri="{FF2B5EF4-FFF2-40B4-BE49-F238E27FC236}">
                  <a16:creationId xmlns:a16="http://schemas.microsoft.com/office/drawing/2014/main" id="{19CF65FA-ADE3-EB57-EF3C-DAE89F96E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836"/>
              <a:ext cx="72" cy="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10,000</a:t>
              </a:r>
              <a:endParaRPr lang="en-US" altLang="en-US"/>
            </a:p>
          </p:txBody>
        </p:sp>
        <p:sp>
          <p:nvSpPr>
            <p:cNvPr id="720975" name="Rectangle 79">
              <a:extLst>
                <a:ext uri="{FF2B5EF4-FFF2-40B4-BE49-F238E27FC236}">
                  <a16:creationId xmlns:a16="http://schemas.microsoft.com/office/drawing/2014/main" id="{D86BFB76-107C-9931-197D-4A4918D8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758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15,000</a:t>
              </a:r>
              <a:endParaRPr lang="en-US" altLang="en-US"/>
            </a:p>
          </p:txBody>
        </p:sp>
        <p:sp>
          <p:nvSpPr>
            <p:cNvPr id="720976" name="Rectangle 80">
              <a:extLst>
                <a:ext uri="{FF2B5EF4-FFF2-40B4-BE49-F238E27FC236}">
                  <a16:creationId xmlns:a16="http://schemas.microsoft.com/office/drawing/2014/main" id="{713D1952-C834-DB6E-173B-FE191E14B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68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20,000</a:t>
              </a:r>
              <a:endParaRPr lang="en-US" altLang="en-US"/>
            </a:p>
          </p:txBody>
        </p:sp>
        <p:sp>
          <p:nvSpPr>
            <p:cNvPr id="720977" name="Rectangle 81">
              <a:extLst>
                <a:ext uri="{FF2B5EF4-FFF2-40B4-BE49-F238E27FC236}">
                  <a16:creationId xmlns:a16="http://schemas.microsoft.com/office/drawing/2014/main" id="{B76F134C-8128-3A66-0EA0-6A3FFFE0D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99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25,000</a:t>
              </a:r>
              <a:endParaRPr lang="en-US" altLang="en-US"/>
            </a:p>
          </p:txBody>
        </p:sp>
        <p:sp>
          <p:nvSpPr>
            <p:cNvPr id="720978" name="Rectangle 82">
              <a:extLst>
                <a:ext uri="{FF2B5EF4-FFF2-40B4-BE49-F238E27FC236}">
                  <a16:creationId xmlns:a16="http://schemas.microsoft.com/office/drawing/2014/main" id="{1F07F5CA-F686-04A8-E091-4C2170705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1521"/>
              <a:ext cx="7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30,000</a:t>
              </a:r>
              <a:endParaRPr lang="en-US" altLang="en-US"/>
            </a:p>
          </p:txBody>
        </p:sp>
        <p:sp>
          <p:nvSpPr>
            <p:cNvPr id="720979" name="Rectangle 83">
              <a:extLst>
                <a:ext uri="{FF2B5EF4-FFF2-40B4-BE49-F238E27FC236}">
                  <a16:creationId xmlns:a16="http://schemas.microsoft.com/office/drawing/2014/main" id="{D75906AE-A7C2-4D2B-2E2D-169122273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2047"/>
              <a:ext cx="64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&lt; 10K</a:t>
              </a:r>
              <a:endParaRPr lang="en-US" altLang="en-US" dirty="0"/>
            </a:p>
          </p:txBody>
        </p:sp>
        <p:sp>
          <p:nvSpPr>
            <p:cNvPr id="720980" name="Rectangle 84">
              <a:extLst>
                <a:ext uri="{FF2B5EF4-FFF2-40B4-BE49-F238E27FC236}">
                  <a16:creationId xmlns:a16="http://schemas.microsoft.com/office/drawing/2014/main" id="{2ADDD945-4684-8853-2707-0EB85FE3F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10-20K</a:t>
              </a:r>
              <a:endParaRPr lang="en-US" altLang="en-US" dirty="0"/>
            </a:p>
          </p:txBody>
        </p:sp>
        <p:sp>
          <p:nvSpPr>
            <p:cNvPr id="720981" name="Rectangle 85">
              <a:extLst>
                <a:ext uri="{FF2B5EF4-FFF2-40B4-BE49-F238E27FC236}">
                  <a16:creationId xmlns:a16="http://schemas.microsoft.com/office/drawing/2014/main" id="{27E085D0-4DA9-93DB-E998-166733F9E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20-30K</a:t>
              </a:r>
              <a:endParaRPr lang="en-US" altLang="en-US" dirty="0"/>
            </a:p>
          </p:txBody>
        </p:sp>
        <p:sp>
          <p:nvSpPr>
            <p:cNvPr id="720982" name="Rectangle 86">
              <a:extLst>
                <a:ext uri="{FF2B5EF4-FFF2-40B4-BE49-F238E27FC236}">
                  <a16:creationId xmlns:a16="http://schemas.microsoft.com/office/drawing/2014/main" id="{391A8D42-2A82-07C3-8E83-BE55021B0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30-40K</a:t>
              </a:r>
              <a:endParaRPr lang="en-US" altLang="en-US" dirty="0"/>
            </a:p>
          </p:txBody>
        </p:sp>
        <p:sp>
          <p:nvSpPr>
            <p:cNvPr id="720983" name="Rectangle 87">
              <a:extLst>
                <a:ext uri="{FF2B5EF4-FFF2-40B4-BE49-F238E27FC236}">
                  <a16:creationId xmlns:a16="http://schemas.microsoft.com/office/drawing/2014/main" id="{68E08D33-B2FF-9B5D-414F-09EB14124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40-50K</a:t>
              </a:r>
              <a:endParaRPr lang="en-US" altLang="en-US" dirty="0"/>
            </a:p>
          </p:txBody>
        </p:sp>
        <p:sp>
          <p:nvSpPr>
            <p:cNvPr id="720984" name="Rectangle 88">
              <a:extLst>
                <a:ext uri="{FF2B5EF4-FFF2-40B4-BE49-F238E27FC236}">
                  <a16:creationId xmlns:a16="http://schemas.microsoft.com/office/drawing/2014/main" id="{295E60FE-8857-CAA5-50AD-C96462E04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50-60K</a:t>
              </a:r>
              <a:endParaRPr lang="en-US" altLang="en-US" dirty="0"/>
            </a:p>
          </p:txBody>
        </p:sp>
        <p:sp>
          <p:nvSpPr>
            <p:cNvPr id="720985" name="Rectangle 89">
              <a:extLst>
                <a:ext uri="{FF2B5EF4-FFF2-40B4-BE49-F238E27FC236}">
                  <a16:creationId xmlns:a16="http://schemas.microsoft.com/office/drawing/2014/main" id="{80B8AE95-3C1D-6BFA-B10A-15B7F0605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" y="2047"/>
              <a:ext cx="7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60-70K</a:t>
              </a:r>
              <a:endParaRPr lang="en-US" altLang="en-US" dirty="0"/>
            </a:p>
          </p:txBody>
        </p:sp>
        <p:sp>
          <p:nvSpPr>
            <p:cNvPr id="720986" name="Rectangle 90">
              <a:extLst>
                <a:ext uri="{FF2B5EF4-FFF2-40B4-BE49-F238E27FC236}">
                  <a16:creationId xmlns:a16="http://schemas.microsoft.com/office/drawing/2014/main" id="{C355D057-2598-6D77-7F02-92525ED83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047"/>
              <a:ext cx="57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 dirty="0">
                  <a:solidFill>
                    <a:srgbClr val="FFFF99"/>
                  </a:solidFill>
                  <a:latin typeface="Arial" panose="020B0604020202020204" pitchFamily="34" charset="0"/>
                </a:rPr>
                <a:t>70K+</a:t>
              </a:r>
              <a:endParaRPr lang="en-US" altLang="en-US" dirty="0"/>
            </a:p>
          </p:txBody>
        </p:sp>
        <p:sp>
          <p:nvSpPr>
            <p:cNvPr id="720987" name="Rectangle 91">
              <a:extLst>
                <a:ext uri="{FF2B5EF4-FFF2-40B4-BE49-F238E27FC236}">
                  <a16:creationId xmlns:a16="http://schemas.microsoft.com/office/drawing/2014/main" id="{FCF8D205-9879-7BB8-37C5-7307DDBF09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05" y="1852"/>
              <a:ext cx="205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300">
                  <a:solidFill>
                    <a:srgbClr val="FFFF99"/>
                  </a:solidFill>
                  <a:latin typeface="Arial" panose="020B0604020202020204" pitchFamily="34" charset="0"/>
                </a:rPr>
                <a:t>Numbers of People</a:t>
              </a:r>
              <a:endParaRPr lang="en-US" altLang="en-US"/>
            </a:p>
          </p:txBody>
        </p:sp>
        <p:sp>
          <p:nvSpPr>
            <p:cNvPr id="720988" name="Rectangle 92">
              <a:extLst>
                <a:ext uri="{FF2B5EF4-FFF2-40B4-BE49-F238E27FC236}">
                  <a16:creationId xmlns:a16="http://schemas.microsoft.com/office/drawing/2014/main" id="{0385D76F-DAE5-4D2E-B402-82DBD32AE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1249"/>
              <a:ext cx="855" cy="2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0989" name="Rectangle 93">
              <a:extLst>
                <a:ext uri="{FF2B5EF4-FFF2-40B4-BE49-F238E27FC236}">
                  <a16:creationId xmlns:a16="http://schemas.microsoft.com/office/drawing/2014/main" id="{B02A2091-6752-1F7D-EBDF-1098CB244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" y="1261"/>
              <a:ext cx="1365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probability = 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en-US" sz="900"/>
                <a:t> 1/(1 + e</a:t>
              </a:r>
              <a:r>
                <a:rPr lang="en-US" altLang="en-US" sz="900" baseline="36000"/>
                <a:t>-(b</a:t>
              </a:r>
              <a:r>
                <a:rPr lang="en-US" altLang="en-US" sz="600"/>
                <a:t>0</a:t>
              </a:r>
              <a:r>
                <a:rPr lang="en-US" altLang="en-US" sz="900" baseline="36000"/>
                <a:t> + b</a:t>
              </a:r>
              <a:r>
                <a:rPr lang="en-US" altLang="en-US" sz="600"/>
                <a:t>1</a:t>
              </a:r>
              <a:r>
                <a:rPr lang="en-US" altLang="en-US" sz="900" baseline="36000"/>
                <a:t>X</a:t>
              </a:r>
              <a:r>
                <a:rPr lang="en-US" altLang="en-US" sz="600"/>
                <a:t>1 </a:t>
              </a:r>
              <a:r>
                <a:rPr lang="en-US" altLang="en-US" sz="900" baseline="36000"/>
                <a:t>+</a:t>
              </a:r>
              <a:r>
                <a:rPr lang="en-US" altLang="en-US" sz="600"/>
                <a:t> </a:t>
              </a:r>
              <a:r>
                <a:rPr lang="en-US" altLang="en-US" sz="600" baseline="30000"/>
                <a:t>+ </a:t>
              </a:r>
              <a:r>
                <a:rPr lang="en-US" altLang="en-US" sz="900" baseline="36000"/>
                <a:t>b</a:t>
              </a:r>
              <a:r>
                <a:rPr lang="en-US" altLang="en-US" sz="600"/>
                <a:t>2</a:t>
              </a:r>
              <a:r>
                <a:rPr lang="en-US" altLang="en-US" sz="900" baseline="36000"/>
                <a:t>X</a:t>
              </a:r>
              <a:r>
                <a:rPr lang="en-US" altLang="en-US" sz="600"/>
                <a:t>2</a:t>
              </a:r>
              <a:r>
                <a:rPr lang="en-US" altLang="en-US" sz="900" baseline="36000"/>
                <a:t>) </a:t>
              </a:r>
              <a:r>
                <a:rPr lang="en-US" altLang="en-US" sz="900"/>
                <a:t>)</a:t>
              </a:r>
            </a:p>
          </p:txBody>
        </p:sp>
        <p:sp>
          <p:nvSpPr>
            <p:cNvPr id="720990" name="Rectangle 94">
              <a:extLst>
                <a:ext uri="{FF2B5EF4-FFF2-40B4-BE49-F238E27FC236}">
                  <a16:creationId xmlns:a16="http://schemas.microsoft.com/office/drawing/2014/main" id="{2BF03DDD-A88F-E193-343F-21EEFB333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" y="1511"/>
              <a:ext cx="862" cy="56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20991" name="Rectangle 95">
              <a:extLst>
                <a:ext uri="{FF2B5EF4-FFF2-40B4-BE49-F238E27FC236}">
                  <a16:creationId xmlns:a16="http://schemas.microsoft.com/office/drawing/2014/main" id="{0436379F-EA6E-9156-9BA4-B3E2C86B6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1548"/>
              <a:ext cx="810" cy="504"/>
            </a:xfrm>
            <a:prstGeom prst="rect">
              <a:avLst/>
            </a:prstGeom>
            <a:noFill/>
            <a:ln w="5715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pic>
        <p:nvPicPr>
          <p:cNvPr id="720992" name="Picture 96">
            <a:extLst>
              <a:ext uri="{FF2B5EF4-FFF2-40B4-BE49-F238E27FC236}">
                <a16:creationId xmlns:a16="http://schemas.microsoft.com/office/drawing/2014/main" id="{E3F76F81-5E54-DF34-24AB-1EE8FDCA0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5105400"/>
            <a:ext cx="1936750" cy="12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993" name="Picture 97">
            <a:extLst>
              <a:ext uri="{FF2B5EF4-FFF2-40B4-BE49-F238E27FC236}">
                <a16:creationId xmlns:a16="http://schemas.microsoft.com/office/drawing/2014/main" id="{1DBB8078-BAB4-281C-4141-29A92773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048001"/>
            <a:ext cx="204788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0994" name="Picture 98">
            <a:extLst>
              <a:ext uri="{FF2B5EF4-FFF2-40B4-BE49-F238E27FC236}">
                <a16:creationId xmlns:a16="http://schemas.microsoft.com/office/drawing/2014/main" id="{2FA67CF6-E96D-A090-2A1A-3C79849C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276601"/>
            <a:ext cx="180975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>
            <a:extLst>
              <a:ext uri="{FF2B5EF4-FFF2-40B4-BE49-F238E27FC236}">
                <a16:creationId xmlns:a16="http://schemas.microsoft.com/office/drawing/2014/main" id="{F00A1D42-0C25-3C44-3A1B-BF1ADE7969D2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457201" y="202350"/>
            <a:ext cx="7391400" cy="6858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en-US" dirty="0"/>
              <a:t>Model to Predict Fraud</a:t>
            </a:r>
          </a:p>
        </p:txBody>
      </p:sp>
      <p:sp>
        <p:nvSpPr>
          <p:cNvPr id="722947" name="Text Box 3">
            <a:extLst>
              <a:ext uri="{FF2B5EF4-FFF2-40B4-BE49-F238E27FC236}">
                <a16:creationId xmlns:a16="http://schemas.microsoft.com/office/drawing/2014/main" id="{B9F90872-E270-40D0-6842-AE310B1D9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981200"/>
            <a:ext cx="20574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400">
                <a:latin typeface="Arial" panose="020B0604020202020204" pitchFamily="34" charset="0"/>
              </a:rPr>
              <a:t>Neural net model </a:t>
            </a:r>
          </a:p>
          <a:p>
            <a:pPr algn="ctr"/>
            <a:r>
              <a:rPr lang="en-US" altLang="en-US" sz="1400">
                <a:latin typeface="Arial" panose="020B0604020202020204" pitchFamily="34" charset="0"/>
              </a:rPr>
              <a:t>continually updated</a:t>
            </a:r>
          </a:p>
          <a:p>
            <a:pPr algn="ctr"/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722948" name="Line 4">
            <a:extLst>
              <a:ext uri="{FF2B5EF4-FFF2-40B4-BE49-F238E27FC236}">
                <a16:creationId xmlns:a16="http://schemas.microsoft.com/office/drawing/2014/main" id="{9668444C-4B25-70C9-ED18-A929FD23CD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9000" y="5048251"/>
            <a:ext cx="831850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2949" name="Line 5">
            <a:extLst>
              <a:ext uri="{FF2B5EF4-FFF2-40B4-BE49-F238E27FC236}">
                <a16:creationId xmlns:a16="http://schemas.microsoft.com/office/drawing/2014/main" id="{B9E15AE1-F4AC-9343-4F1A-7F854DDDA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3886200"/>
            <a:ext cx="3810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2950" name="Text Box 6">
            <a:extLst>
              <a:ext uri="{FF2B5EF4-FFF2-40B4-BE49-F238E27FC236}">
                <a16:creationId xmlns:a16="http://schemas.microsoft.com/office/drawing/2014/main" id="{6A404DED-0EE2-55CC-CB03-CC80ABE50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438401"/>
            <a:ext cx="16687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Transaction record</a:t>
            </a:r>
          </a:p>
        </p:txBody>
      </p:sp>
      <p:sp>
        <p:nvSpPr>
          <p:cNvPr id="722952" name="Text Box 8">
            <a:extLst>
              <a:ext uri="{FF2B5EF4-FFF2-40B4-BE49-F238E27FC236}">
                <a16:creationId xmlns:a16="http://schemas.microsoft.com/office/drawing/2014/main" id="{31665AFD-655E-80AC-3E90-4E349A7BF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1298" y="6019801"/>
            <a:ext cx="15872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latin typeface="Arial" panose="020B0604020202020204" pitchFamily="34" charset="0"/>
              </a:rPr>
              <a:t>Customer contact</a:t>
            </a:r>
          </a:p>
        </p:txBody>
      </p:sp>
      <p:sp>
        <p:nvSpPr>
          <p:cNvPr id="722953" name="Text Box 9">
            <a:extLst>
              <a:ext uri="{FF2B5EF4-FFF2-40B4-BE49-F238E27FC236}">
                <a16:creationId xmlns:a16="http://schemas.microsoft.com/office/drawing/2014/main" id="{7B7D9C5B-78A0-5096-F929-D4BBDCF59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4824413"/>
            <a:ext cx="21435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latin typeface="Arial" panose="020B0604020202020204" pitchFamily="34" charset="0"/>
              </a:rPr>
              <a:t>Used to score and rank</a:t>
            </a:r>
          </a:p>
          <a:p>
            <a:pPr algn="ctr"/>
            <a:r>
              <a:rPr lang="en-US" altLang="en-US" sz="1400">
                <a:latin typeface="Arial" panose="020B0604020202020204" pitchFamily="34" charset="0"/>
              </a:rPr>
              <a:t>customer or prospect file</a:t>
            </a:r>
          </a:p>
        </p:txBody>
      </p:sp>
      <p:sp>
        <p:nvSpPr>
          <p:cNvPr id="722954" name="Oval 10">
            <a:extLst>
              <a:ext uri="{FF2B5EF4-FFF2-40B4-BE49-F238E27FC236}">
                <a16:creationId xmlns:a16="http://schemas.microsoft.com/office/drawing/2014/main" id="{F645D65A-FA56-1CA1-A9AE-E99F98FBB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1" y="1828800"/>
            <a:ext cx="2506663" cy="2020888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22955" name="Rectangle 11">
            <a:extLst>
              <a:ext uri="{FF2B5EF4-FFF2-40B4-BE49-F238E27FC236}">
                <a16:creationId xmlns:a16="http://schemas.microsoft.com/office/drawing/2014/main" id="{045FBCB2-BFA9-07AA-4EE4-3039DF212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1" y="2514601"/>
            <a:ext cx="1660525" cy="1279525"/>
          </a:xfrm>
          <a:prstGeom prst="rect">
            <a:avLst/>
          </a:prstGeom>
          <a:solidFill>
            <a:schemeClr val="hlink">
              <a:alpha val="48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722956" name="Object 12">
            <a:extLst>
              <a:ext uri="{FF2B5EF4-FFF2-40B4-BE49-F238E27FC236}">
                <a16:creationId xmlns:a16="http://schemas.microsoft.com/office/drawing/2014/main" id="{A81D1942-77F8-680F-0E84-38D7C7C75209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8001000" y="2590800"/>
          <a:ext cx="13779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3" imgW="2390096" imgH="1793108" progId="PowerPoint.Slide.8">
                  <p:embed/>
                </p:oleObj>
              </mc:Choice>
              <mc:Fallback>
                <p:oleObj name="Slide" r:id="rId3" imgW="2390096" imgH="1793108" progId="PowerPoint.Slide.8">
                  <p:embed/>
                  <p:pic>
                    <p:nvPicPr>
                      <p:cNvPr id="722956" name="Object 12">
                        <a:extLst>
                          <a:ext uri="{FF2B5EF4-FFF2-40B4-BE49-F238E27FC236}">
                            <a16:creationId xmlns:a16="http://schemas.microsoft.com/office/drawing/2014/main" id="{A81D1942-77F8-680F-0E84-38D7C7C752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2590800"/>
                        <a:ext cx="1377950" cy="10414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2957" name="Oval 13">
            <a:extLst>
              <a:ext uri="{FF2B5EF4-FFF2-40B4-BE49-F238E27FC236}">
                <a16:creationId xmlns:a16="http://schemas.microsoft.com/office/drawing/2014/main" id="{18419758-C665-8AA7-1FF4-CE8EB5183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343401"/>
            <a:ext cx="2478088" cy="1933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722958" name="Picture 14">
            <a:extLst>
              <a:ext uri="{FF2B5EF4-FFF2-40B4-BE49-F238E27FC236}">
                <a16:creationId xmlns:a16="http://schemas.microsoft.com/office/drawing/2014/main" id="{A69D8CF2-DA5C-43C0-4185-99B2ECF8C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410201"/>
            <a:ext cx="615950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2959" name="Picture 15">
            <a:extLst>
              <a:ext uri="{FF2B5EF4-FFF2-40B4-BE49-F238E27FC236}">
                <a16:creationId xmlns:a16="http://schemas.microsoft.com/office/drawing/2014/main" id="{592920C8-6DCB-26DD-6206-005284C25569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1" y="2286001"/>
            <a:ext cx="715963" cy="650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22960" name="Picture 16">
            <a:extLst>
              <a:ext uri="{FF2B5EF4-FFF2-40B4-BE49-F238E27FC236}">
                <a16:creationId xmlns:a16="http://schemas.microsoft.com/office/drawing/2014/main" id="{CC47EE50-061A-76DD-3510-027905AD2EC0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2819400"/>
            <a:ext cx="719138" cy="609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22961" name="Text Box 17">
            <a:extLst>
              <a:ext uri="{FF2B5EF4-FFF2-40B4-BE49-F238E27FC236}">
                <a16:creationId xmlns:a16="http://schemas.microsoft.com/office/drawing/2014/main" id="{D01DD76D-56D9-864C-06BA-FD0097FCE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3455" y="1524001"/>
            <a:ext cx="15485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latin typeface="Arial" panose="020B0604020202020204" pitchFamily="34" charset="0"/>
              </a:rPr>
              <a:t>Typical Purchase</a:t>
            </a:r>
          </a:p>
        </p:txBody>
      </p:sp>
      <p:pic>
        <p:nvPicPr>
          <p:cNvPr id="722962" name="Picture 18">
            <a:extLst>
              <a:ext uri="{FF2B5EF4-FFF2-40B4-BE49-F238E27FC236}">
                <a16:creationId xmlns:a16="http://schemas.microsoft.com/office/drawing/2014/main" id="{E58CF34D-CD9E-7EFE-9159-4F0AFB0ED55D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4876800"/>
            <a:ext cx="1066800" cy="838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22963" name="Text Box 19">
            <a:extLst>
              <a:ext uri="{FF2B5EF4-FFF2-40B4-BE49-F238E27FC236}">
                <a16:creationId xmlns:a16="http://schemas.microsoft.com/office/drawing/2014/main" id="{126415A3-B0BF-7843-C26C-F664D4CA4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548" y="4038601"/>
            <a:ext cx="161935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>
                <a:latin typeface="Arial" panose="020B0604020202020204" pitchFamily="34" charset="0"/>
              </a:rPr>
              <a:t>Atypical Purchase</a:t>
            </a:r>
          </a:p>
        </p:txBody>
      </p:sp>
      <p:sp>
        <p:nvSpPr>
          <p:cNvPr id="722964" name="Line 20">
            <a:extLst>
              <a:ext uri="{FF2B5EF4-FFF2-40B4-BE49-F238E27FC236}">
                <a16:creationId xmlns:a16="http://schemas.microsoft.com/office/drawing/2014/main" id="{41886982-6EE1-EB75-7A45-F5E09501EA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2895601"/>
            <a:ext cx="1066800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722965" name="Picture 21">
            <a:extLst>
              <a:ext uri="{FF2B5EF4-FFF2-40B4-BE49-F238E27FC236}">
                <a16:creationId xmlns:a16="http://schemas.microsoft.com/office/drawing/2014/main" id="{1784A39F-EA6D-82EE-F42C-EBDAE2D1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43201"/>
            <a:ext cx="9398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2966" name="Picture 22">
            <a:extLst>
              <a:ext uri="{FF2B5EF4-FFF2-40B4-BE49-F238E27FC236}">
                <a16:creationId xmlns:a16="http://schemas.microsoft.com/office/drawing/2014/main" id="{C81C8CC1-D3C3-662F-9C9C-1BD8FBCE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72001"/>
            <a:ext cx="84613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2967" name="Line 23">
            <a:extLst>
              <a:ext uri="{FF2B5EF4-FFF2-40B4-BE49-F238E27FC236}">
                <a16:creationId xmlns:a16="http://schemas.microsoft.com/office/drawing/2014/main" id="{E8C899E6-E3F3-7A96-A41C-D3B122A7D4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2895601"/>
            <a:ext cx="831850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722968" name="Group 24">
            <a:extLst>
              <a:ext uri="{FF2B5EF4-FFF2-40B4-BE49-F238E27FC236}">
                <a16:creationId xmlns:a16="http://schemas.microsoft.com/office/drawing/2014/main" id="{72947D4C-8974-D852-9FD9-9FD8FCC7501C}"/>
              </a:ext>
            </a:extLst>
          </p:cNvPr>
          <p:cNvGrpSpPr>
            <a:grpSpLocks/>
          </p:cNvGrpSpPr>
          <p:nvPr/>
        </p:nvGrpSpPr>
        <p:grpSpPr bwMode="auto">
          <a:xfrm>
            <a:off x="8305801" y="4419600"/>
            <a:ext cx="1558925" cy="1593850"/>
            <a:chOff x="4255" y="3058"/>
            <a:chExt cx="982" cy="1004"/>
          </a:xfrm>
        </p:grpSpPr>
        <p:sp>
          <p:nvSpPr>
            <p:cNvPr id="722969" name="Text Box 25">
              <a:extLst>
                <a:ext uri="{FF2B5EF4-FFF2-40B4-BE49-F238E27FC236}">
                  <a16:creationId xmlns:a16="http://schemas.microsoft.com/office/drawing/2014/main" id="{3A6761E0-565A-D07F-3835-A576C3C2A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4" y="3321"/>
              <a:ext cx="3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200">
                  <a:latin typeface="Arial" panose="020B0604020202020204" pitchFamily="34" charset="0"/>
                </a:rPr>
                <a:t>2.3%</a:t>
              </a:r>
            </a:p>
          </p:txBody>
        </p:sp>
        <p:sp>
          <p:nvSpPr>
            <p:cNvPr id="722970" name="AutoShape 26">
              <a:extLst>
                <a:ext uri="{FF2B5EF4-FFF2-40B4-BE49-F238E27FC236}">
                  <a16:creationId xmlns:a16="http://schemas.microsoft.com/office/drawing/2014/main" id="{F413FE3B-DFAE-381F-889E-95BE25E670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55" y="3058"/>
              <a:ext cx="982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2971" name="Freeform 27">
              <a:extLst>
                <a:ext uri="{FF2B5EF4-FFF2-40B4-BE49-F238E27FC236}">
                  <a16:creationId xmlns:a16="http://schemas.microsoft.com/office/drawing/2014/main" id="{029320CA-471A-735D-6CBF-C88A10481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" y="3356"/>
              <a:ext cx="684" cy="702"/>
            </a:xfrm>
            <a:custGeom>
              <a:avLst/>
              <a:gdLst>
                <a:gd name="T0" fmla="*/ 394 w 684"/>
                <a:gd name="T1" fmla="*/ 668 h 702"/>
                <a:gd name="T2" fmla="*/ 393 w 684"/>
                <a:gd name="T3" fmla="*/ 620 h 702"/>
                <a:gd name="T4" fmla="*/ 467 w 684"/>
                <a:gd name="T5" fmla="*/ 587 h 702"/>
                <a:gd name="T6" fmla="*/ 513 w 684"/>
                <a:gd name="T7" fmla="*/ 559 h 702"/>
                <a:gd name="T8" fmla="*/ 529 w 684"/>
                <a:gd name="T9" fmla="*/ 547 h 702"/>
                <a:gd name="T10" fmla="*/ 563 w 684"/>
                <a:gd name="T11" fmla="*/ 535 h 702"/>
                <a:gd name="T12" fmla="*/ 634 w 684"/>
                <a:gd name="T13" fmla="*/ 537 h 702"/>
                <a:gd name="T14" fmla="*/ 665 w 684"/>
                <a:gd name="T15" fmla="*/ 521 h 702"/>
                <a:gd name="T16" fmla="*/ 672 w 684"/>
                <a:gd name="T17" fmla="*/ 504 h 702"/>
                <a:gd name="T18" fmla="*/ 670 w 684"/>
                <a:gd name="T19" fmla="*/ 492 h 702"/>
                <a:gd name="T20" fmla="*/ 682 w 684"/>
                <a:gd name="T21" fmla="*/ 477 h 702"/>
                <a:gd name="T22" fmla="*/ 678 w 684"/>
                <a:gd name="T23" fmla="*/ 457 h 702"/>
                <a:gd name="T24" fmla="*/ 681 w 684"/>
                <a:gd name="T25" fmla="*/ 438 h 702"/>
                <a:gd name="T26" fmla="*/ 642 w 684"/>
                <a:gd name="T27" fmla="*/ 428 h 702"/>
                <a:gd name="T28" fmla="*/ 622 w 684"/>
                <a:gd name="T29" fmla="*/ 425 h 702"/>
                <a:gd name="T30" fmla="*/ 594 w 684"/>
                <a:gd name="T31" fmla="*/ 384 h 702"/>
                <a:gd name="T32" fmla="*/ 580 w 684"/>
                <a:gd name="T33" fmla="*/ 438 h 702"/>
                <a:gd name="T34" fmla="*/ 534 w 684"/>
                <a:gd name="T35" fmla="*/ 469 h 702"/>
                <a:gd name="T36" fmla="*/ 511 w 684"/>
                <a:gd name="T37" fmla="*/ 472 h 702"/>
                <a:gd name="T38" fmla="*/ 461 w 684"/>
                <a:gd name="T39" fmla="*/ 475 h 702"/>
                <a:gd name="T40" fmla="*/ 433 w 684"/>
                <a:gd name="T41" fmla="*/ 479 h 702"/>
                <a:gd name="T42" fmla="*/ 348 w 684"/>
                <a:gd name="T43" fmla="*/ 494 h 702"/>
                <a:gd name="T44" fmla="*/ 323 w 684"/>
                <a:gd name="T45" fmla="*/ 484 h 702"/>
                <a:gd name="T46" fmla="*/ 319 w 684"/>
                <a:gd name="T47" fmla="*/ 436 h 702"/>
                <a:gd name="T48" fmla="*/ 336 w 684"/>
                <a:gd name="T49" fmla="*/ 385 h 702"/>
                <a:gd name="T50" fmla="*/ 364 w 684"/>
                <a:gd name="T51" fmla="*/ 313 h 702"/>
                <a:gd name="T52" fmla="*/ 418 w 684"/>
                <a:gd name="T53" fmla="*/ 297 h 702"/>
                <a:gd name="T54" fmla="*/ 442 w 684"/>
                <a:gd name="T55" fmla="*/ 277 h 702"/>
                <a:gd name="T56" fmla="*/ 441 w 684"/>
                <a:gd name="T57" fmla="*/ 237 h 702"/>
                <a:gd name="T58" fmla="*/ 434 w 684"/>
                <a:gd name="T59" fmla="*/ 146 h 702"/>
                <a:gd name="T60" fmla="*/ 441 w 684"/>
                <a:gd name="T61" fmla="*/ 128 h 702"/>
                <a:gd name="T62" fmla="*/ 452 w 684"/>
                <a:gd name="T63" fmla="*/ 165 h 702"/>
                <a:gd name="T64" fmla="*/ 475 w 684"/>
                <a:gd name="T65" fmla="*/ 123 h 702"/>
                <a:gd name="T66" fmla="*/ 487 w 684"/>
                <a:gd name="T67" fmla="*/ 104 h 702"/>
                <a:gd name="T68" fmla="*/ 477 w 684"/>
                <a:gd name="T69" fmla="*/ 83 h 702"/>
                <a:gd name="T70" fmla="*/ 465 w 684"/>
                <a:gd name="T71" fmla="*/ 55 h 702"/>
                <a:gd name="T72" fmla="*/ 456 w 684"/>
                <a:gd name="T73" fmla="*/ 36 h 702"/>
                <a:gd name="T74" fmla="*/ 435 w 684"/>
                <a:gd name="T75" fmla="*/ 29 h 702"/>
                <a:gd name="T76" fmla="*/ 418 w 684"/>
                <a:gd name="T77" fmla="*/ 42 h 702"/>
                <a:gd name="T78" fmla="*/ 412 w 684"/>
                <a:gd name="T79" fmla="*/ 54 h 702"/>
                <a:gd name="T80" fmla="*/ 437 w 684"/>
                <a:gd name="T81" fmla="*/ 50 h 702"/>
                <a:gd name="T82" fmla="*/ 426 w 684"/>
                <a:gd name="T83" fmla="*/ 69 h 702"/>
                <a:gd name="T84" fmla="*/ 426 w 684"/>
                <a:gd name="T85" fmla="*/ 80 h 702"/>
                <a:gd name="T86" fmla="*/ 437 w 684"/>
                <a:gd name="T87" fmla="*/ 80 h 702"/>
                <a:gd name="T88" fmla="*/ 452 w 684"/>
                <a:gd name="T89" fmla="*/ 80 h 702"/>
                <a:gd name="T90" fmla="*/ 437 w 684"/>
                <a:gd name="T91" fmla="*/ 103 h 702"/>
                <a:gd name="T92" fmla="*/ 431 w 684"/>
                <a:gd name="T93" fmla="*/ 107 h 702"/>
                <a:gd name="T94" fmla="*/ 403 w 684"/>
                <a:gd name="T95" fmla="*/ 112 h 702"/>
                <a:gd name="T96" fmla="*/ 385 w 684"/>
                <a:gd name="T97" fmla="*/ 106 h 702"/>
                <a:gd name="T98" fmla="*/ 378 w 684"/>
                <a:gd name="T99" fmla="*/ 114 h 702"/>
                <a:gd name="T100" fmla="*/ 387 w 684"/>
                <a:gd name="T101" fmla="*/ 169 h 702"/>
                <a:gd name="T102" fmla="*/ 360 w 684"/>
                <a:gd name="T103" fmla="*/ 184 h 702"/>
                <a:gd name="T104" fmla="*/ 118 w 684"/>
                <a:gd name="T105" fmla="*/ 0 h 702"/>
                <a:gd name="T106" fmla="*/ 74 w 684"/>
                <a:gd name="T107" fmla="*/ 42 h 702"/>
                <a:gd name="T108" fmla="*/ 25 w 684"/>
                <a:gd name="T109" fmla="*/ 138 h 702"/>
                <a:gd name="T110" fmla="*/ 0 w 684"/>
                <a:gd name="T111" fmla="*/ 400 h 702"/>
                <a:gd name="T112" fmla="*/ 41 w 684"/>
                <a:gd name="T113" fmla="*/ 584 h 702"/>
                <a:gd name="T114" fmla="*/ 403 w 684"/>
                <a:gd name="T115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4" h="702">
                  <a:moveTo>
                    <a:pt x="403" y="702"/>
                  </a:moveTo>
                  <a:lnTo>
                    <a:pt x="400" y="688"/>
                  </a:lnTo>
                  <a:lnTo>
                    <a:pt x="394" y="668"/>
                  </a:lnTo>
                  <a:lnTo>
                    <a:pt x="336" y="634"/>
                  </a:lnTo>
                  <a:lnTo>
                    <a:pt x="381" y="622"/>
                  </a:lnTo>
                  <a:lnTo>
                    <a:pt x="393" y="620"/>
                  </a:lnTo>
                  <a:lnTo>
                    <a:pt x="408" y="608"/>
                  </a:lnTo>
                  <a:lnTo>
                    <a:pt x="434" y="599"/>
                  </a:lnTo>
                  <a:lnTo>
                    <a:pt x="467" y="587"/>
                  </a:lnTo>
                  <a:lnTo>
                    <a:pt x="506" y="569"/>
                  </a:lnTo>
                  <a:lnTo>
                    <a:pt x="508" y="567"/>
                  </a:lnTo>
                  <a:lnTo>
                    <a:pt x="513" y="559"/>
                  </a:lnTo>
                  <a:lnTo>
                    <a:pt x="515" y="554"/>
                  </a:lnTo>
                  <a:lnTo>
                    <a:pt x="518" y="549"/>
                  </a:lnTo>
                  <a:lnTo>
                    <a:pt x="529" y="547"/>
                  </a:lnTo>
                  <a:lnTo>
                    <a:pt x="533" y="538"/>
                  </a:lnTo>
                  <a:lnTo>
                    <a:pt x="536" y="538"/>
                  </a:lnTo>
                  <a:lnTo>
                    <a:pt x="563" y="535"/>
                  </a:lnTo>
                  <a:lnTo>
                    <a:pt x="578" y="538"/>
                  </a:lnTo>
                  <a:lnTo>
                    <a:pt x="613" y="538"/>
                  </a:lnTo>
                  <a:lnTo>
                    <a:pt x="634" y="537"/>
                  </a:lnTo>
                  <a:lnTo>
                    <a:pt x="642" y="534"/>
                  </a:lnTo>
                  <a:lnTo>
                    <a:pt x="653" y="522"/>
                  </a:lnTo>
                  <a:lnTo>
                    <a:pt x="665" y="521"/>
                  </a:lnTo>
                  <a:lnTo>
                    <a:pt x="670" y="516"/>
                  </a:lnTo>
                  <a:lnTo>
                    <a:pt x="673" y="508"/>
                  </a:lnTo>
                  <a:lnTo>
                    <a:pt x="672" y="504"/>
                  </a:lnTo>
                  <a:lnTo>
                    <a:pt x="670" y="499"/>
                  </a:lnTo>
                  <a:lnTo>
                    <a:pt x="668" y="495"/>
                  </a:lnTo>
                  <a:lnTo>
                    <a:pt x="670" y="492"/>
                  </a:lnTo>
                  <a:lnTo>
                    <a:pt x="680" y="489"/>
                  </a:lnTo>
                  <a:lnTo>
                    <a:pt x="681" y="486"/>
                  </a:lnTo>
                  <a:lnTo>
                    <a:pt x="682" y="477"/>
                  </a:lnTo>
                  <a:lnTo>
                    <a:pt x="681" y="470"/>
                  </a:lnTo>
                  <a:lnTo>
                    <a:pt x="670" y="461"/>
                  </a:lnTo>
                  <a:lnTo>
                    <a:pt x="678" y="457"/>
                  </a:lnTo>
                  <a:lnTo>
                    <a:pt x="683" y="452"/>
                  </a:lnTo>
                  <a:lnTo>
                    <a:pt x="684" y="441"/>
                  </a:lnTo>
                  <a:lnTo>
                    <a:pt x="681" y="438"/>
                  </a:lnTo>
                  <a:lnTo>
                    <a:pt x="671" y="433"/>
                  </a:lnTo>
                  <a:lnTo>
                    <a:pt x="645" y="433"/>
                  </a:lnTo>
                  <a:lnTo>
                    <a:pt x="642" y="428"/>
                  </a:lnTo>
                  <a:lnTo>
                    <a:pt x="637" y="424"/>
                  </a:lnTo>
                  <a:lnTo>
                    <a:pt x="634" y="423"/>
                  </a:lnTo>
                  <a:lnTo>
                    <a:pt x="622" y="425"/>
                  </a:lnTo>
                  <a:lnTo>
                    <a:pt x="593" y="363"/>
                  </a:lnTo>
                  <a:lnTo>
                    <a:pt x="586" y="366"/>
                  </a:lnTo>
                  <a:lnTo>
                    <a:pt x="594" y="384"/>
                  </a:lnTo>
                  <a:lnTo>
                    <a:pt x="612" y="425"/>
                  </a:lnTo>
                  <a:lnTo>
                    <a:pt x="601" y="428"/>
                  </a:lnTo>
                  <a:lnTo>
                    <a:pt x="580" y="438"/>
                  </a:lnTo>
                  <a:lnTo>
                    <a:pt x="561" y="447"/>
                  </a:lnTo>
                  <a:lnTo>
                    <a:pt x="540" y="464"/>
                  </a:lnTo>
                  <a:lnTo>
                    <a:pt x="534" y="469"/>
                  </a:lnTo>
                  <a:lnTo>
                    <a:pt x="522" y="471"/>
                  </a:lnTo>
                  <a:lnTo>
                    <a:pt x="513" y="475"/>
                  </a:lnTo>
                  <a:lnTo>
                    <a:pt x="511" y="472"/>
                  </a:lnTo>
                  <a:lnTo>
                    <a:pt x="494" y="471"/>
                  </a:lnTo>
                  <a:lnTo>
                    <a:pt x="476" y="470"/>
                  </a:lnTo>
                  <a:lnTo>
                    <a:pt x="461" y="475"/>
                  </a:lnTo>
                  <a:lnTo>
                    <a:pt x="450" y="471"/>
                  </a:lnTo>
                  <a:lnTo>
                    <a:pt x="447" y="474"/>
                  </a:lnTo>
                  <a:lnTo>
                    <a:pt x="433" y="479"/>
                  </a:lnTo>
                  <a:lnTo>
                    <a:pt x="407" y="484"/>
                  </a:lnTo>
                  <a:lnTo>
                    <a:pt x="386" y="490"/>
                  </a:lnTo>
                  <a:lnTo>
                    <a:pt x="348" y="494"/>
                  </a:lnTo>
                  <a:lnTo>
                    <a:pt x="346" y="490"/>
                  </a:lnTo>
                  <a:lnTo>
                    <a:pt x="335" y="486"/>
                  </a:lnTo>
                  <a:lnTo>
                    <a:pt x="323" y="484"/>
                  </a:lnTo>
                  <a:lnTo>
                    <a:pt x="308" y="492"/>
                  </a:lnTo>
                  <a:lnTo>
                    <a:pt x="304" y="460"/>
                  </a:lnTo>
                  <a:lnTo>
                    <a:pt x="319" y="436"/>
                  </a:lnTo>
                  <a:lnTo>
                    <a:pt x="325" y="421"/>
                  </a:lnTo>
                  <a:lnTo>
                    <a:pt x="333" y="399"/>
                  </a:lnTo>
                  <a:lnTo>
                    <a:pt x="336" y="385"/>
                  </a:lnTo>
                  <a:lnTo>
                    <a:pt x="336" y="348"/>
                  </a:lnTo>
                  <a:lnTo>
                    <a:pt x="334" y="329"/>
                  </a:lnTo>
                  <a:lnTo>
                    <a:pt x="364" y="313"/>
                  </a:lnTo>
                  <a:lnTo>
                    <a:pt x="390" y="313"/>
                  </a:lnTo>
                  <a:lnTo>
                    <a:pt x="409" y="312"/>
                  </a:lnTo>
                  <a:lnTo>
                    <a:pt x="418" y="297"/>
                  </a:lnTo>
                  <a:lnTo>
                    <a:pt x="433" y="296"/>
                  </a:lnTo>
                  <a:lnTo>
                    <a:pt x="444" y="280"/>
                  </a:lnTo>
                  <a:lnTo>
                    <a:pt x="442" y="277"/>
                  </a:lnTo>
                  <a:lnTo>
                    <a:pt x="440" y="274"/>
                  </a:lnTo>
                  <a:lnTo>
                    <a:pt x="440" y="271"/>
                  </a:lnTo>
                  <a:lnTo>
                    <a:pt x="441" y="237"/>
                  </a:lnTo>
                  <a:lnTo>
                    <a:pt x="437" y="175"/>
                  </a:lnTo>
                  <a:lnTo>
                    <a:pt x="433" y="150"/>
                  </a:lnTo>
                  <a:lnTo>
                    <a:pt x="434" y="146"/>
                  </a:lnTo>
                  <a:lnTo>
                    <a:pt x="438" y="145"/>
                  </a:lnTo>
                  <a:lnTo>
                    <a:pt x="437" y="130"/>
                  </a:lnTo>
                  <a:lnTo>
                    <a:pt x="441" y="128"/>
                  </a:lnTo>
                  <a:lnTo>
                    <a:pt x="444" y="144"/>
                  </a:lnTo>
                  <a:lnTo>
                    <a:pt x="449" y="151"/>
                  </a:lnTo>
                  <a:lnTo>
                    <a:pt x="452" y="165"/>
                  </a:lnTo>
                  <a:lnTo>
                    <a:pt x="461" y="153"/>
                  </a:lnTo>
                  <a:lnTo>
                    <a:pt x="468" y="141"/>
                  </a:lnTo>
                  <a:lnTo>
                    <a:pt x="475" y="123"/>
                  </a:lnTo>
                  <a:lnTo>
                    <a:pt x="482" y="117"/>
                  </a:lnTo>
                  <a:lnTo>
                    <a:pt x="482" y="114"/>
                  </a:lnTo>
                  <a:lnTo>
                    <a:pt x="487" y="104"/>
                  </a:lnTo>
                  <a:lnTo>
                    <a:pt x="487" y="97"/>
                  </a:lnTo>
                  <a:lnTo>
                    <a:pt x="484" y="86"/>
                  </a:lnTo>
                  <a:lnTo>
                    <a:pt x="477" y="83"/>
                  </a:lnTo>
                  <a:lnTo>
                    <a:pt x="476" y="73"/>
                  </a:lnTo>
                  <a:lnTo>
                    <a:pt x="475" y="67"/>
                  </a:lnTo>
                  <a:lnTo>
                    <a:pt x="465" y="55"/>
                  </a:lnTo>
                  <a:lnTo>
                    <a:pt x="461" y="53"/>
                  </a:lnTo>
                  <a:lnTo>
                    <a:pt x="459" y="44"/>
                  </a:lnTo>
                  <a:lnTo>
                    <a:pt x="456" y="36"/>
                  </a:lnTo>
                  <a:lnTo>
                    <a:pt x="448" y="31"/>
                  </a:lnTo>
                  <a:lnTo>
                    <a:pt x="441" y="29"/>
                  </a:lnTo>
                  <a:lnTo>
                    <a:pt x="435" y="29"/>
                  </a:lnTo>
                  <a:lnTo>
                    <a:pt x="426" y="33"/>
                  </a:lnTo>
                  <a:lnTo>
                    <a:pt x="419" y="39"/>
                  </a:lnTo>
                  <a:lnTo>
                    <a:pt x="418" y="42"/>
                  </a:lnTo>
                  <a:lnTo>
                    <a:pt x="409" y="51"/>
                  </a:lnTo>
                  <a:lnTo>
                    <a:pt x="412" y="52"/>
                  </a:lnTo>
                  <a:lnTo>
                    <a:pt x="412" y="54"/>
                  </a:lnTo>
                  <a:lnTo>
                    <a:pt x="416" y="55"/>
                  </a:lnTo>
                  <a:lnTo>
                    <a:pt x="434" y="47"/>
                  </a:lnTo>
                  <a:lnTo>
                    <a:pt x="437" y="50"/>
                  </a:lnTo>
                  <a:lnTo>
                    <a:pt x="440" y="53"/>
                  </a:lnTo>
                  <a:lnTo>
                    <a:pt x="430" y="64"/>
                  </a:lnTo>
                  <a:lnTo>
                    <a:pt x="426" y="69"/>
                  </a:lnTo>
                  <a:lnTo>
                    <a:pt x="417" y="80"/>
                  </a:lnTo>
                  <a:lnTo>
                    <a:pt x="424" y="79"/>
                  </a:lnTo>
                  <a:lnTo>
                    <a:pt x="426" y="80"/>
                  </a:lnTo>
                  <a:lnTo>
                    <a:pt x="428" y="81"/>
                  </a:lnTo>
                  <a:lnTo>
                    <a:pt x="432" y="80"/>
                  </a:lnTo>
                  <a:lnTo>
                    <a:pt x="437" y="80"/>
                  </a:lnTo>
                  <a:lnTo>
                    <a:pt x="446" y="74"/>
                  </a:lnTo>
                  <a:lnTo>
                    <a:pt x="450" y="75"/>
                  </a:lnTo>
                  <a:lnTo>
                    <a:pt x="452" y="80"/>
                  </a:lnTo>
                  <a:lnTo>
                    <a:pt x="452" y="84"/>
                  </a:lnTo>
                  <a:lnTo>
                    <a:pt x="447" y="92"/>
                  </a:lnTo>
                  <a:lnTo>
                    <a:pt x="437" y="103"/>
                  </a:lnTo>
                  <a:lnTo>
                    <a:pt x="438" y="109"/>
                  </a:lnTo>
                  <a:lnTo>
                    <a:pt x="433" y="111"/>
                  </a:lnTo>
                  <a:lnTo>
                    <a:pt x="431" y="107"/>
                  </a:lnTo>
                  <a:lnTo>
                    <a:pt x="427" y="109"/>
                  </a:lnTo>
                  <a:lnTo>
                    <a:pt x="421" y="112"/>
                  </a:lnTo>
                  <a:lnTo>
                    <a:pt x="403" y="112"/>
                  </a:lnTo>
                  <a:lnTo>
                    <a:pt x="396" y="111"/>
                  </a:lnTo>
                  <a:lnTo>
                    <a:pt x="390" y="108"/>
                  </a:lnTo>
                  <a:lnTo>
                    <a:pt x="385" y="106"/>
                  </a:lnTo>
                  <a:lnTo>
                    <a:pt x="381" y="103"/>
                  </a:lnTo>
                  <a:lnTo>
                    <a:pt x="376" y="100"/>
                  </a:lnTo>
                  <a:lnTo>
                    <a:pt x="378" y="114"/>
                  </a:lnTo>
                  <a:lnTo>
                    <a:pt x="384" y="132"/>
                  </a:lnTo>
                  <a:lnTo>
                    <a:pt x="391" y="146"/>
                  </a:lnTo>
                  <a:lnTo>
                    <a:pt x="387" y="169"/>
                  </a:lnTo>
                  <a:lnTo>
                    <a:pt x="378" y="175"/>
                  </a:lnTo>
                  <a:lnTo>
                    <a:pt x="362" y="193"/>
                  </a:lnTo>
                  <a:lnTo>
                    <a:pt x="360" y="184"/>
                  </a:lnTo>
                  <a:lnTo>
                    <a:pt x="356" y="138"/>
                  </a:lnTo>
                  <a:lnTo>
                    <a:pt x="316" y="52"/>
                  </a:lnTo>
                  <a:lnTo>
                    <a:pt x="118" y="0"/>
                  </a:lnTo>
                  <a:lnTo>
                    <a:pt x="103" y="12"/>
                  </a:lnTo>
                  <a:lnTo>
                    <a:pt x="91" y="23"/>
                  </a:lnTo>
                  <a:lnTo>
                    <a:pt x="74" y="42"/>
                  </a:lnTo>
                  <a:lnTo>
                    <a:pt x="58" y="64"/>
                  </a:lnTo>
                  <a:lnTo>
                    <a:pt x="40" y="96"/>
                  </a:lnTo>
                  <a:lnTo>
                    <a:pt x="25" y="138"/>
                  </a:lnTo>
                  <a:lnTo>
                    <a:pt x="15" y="198"/>
                  </a:lnTo>
                  <a:lnTo>
                    <a:pt x="8" y="250"/>
                  </a:lnTo>
                  <a:lnTo>
                    <a:pt x="0" y="400"/>
                  </a:lnTo>
                  <a:lnTo>
                    <a:pt x="1" y="519"/>
                  </a:lnTo>
                  <a:lnTo>
                    <a:pt x="34" y="556"/>
                  </a:lnTo>
                  <a:lnTo>
                    <a:pt x="41" y="584"/>
                  </a:lnTo>
                  <a:lnTo>
                    <a:pt x="24" y="625"/>
                  </a:lnTo>
                  <a:lnTo>
                    <a:pt x="29" y="702"/>
                  </a:lnTo>
                  <a:lnTo>
                    <a:pt x="403" y="70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72" name="Freeform 28">
              <a:extLst>
                <a:ext uri="{FF2B5EF4-FFF2-40B4-BE49-F238E27FC236}">
                  <a16:creationId xmlns:a16="http://schemas.microsoft.com/office/drawing/2014/main" id="{32C07ACE-1751-4DA1-F1C0-D14FEFD38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" y="3059"/>
              <a:ext cx="426" cy="367"/>
            </a:xfrm>
            <a:custGeom>
              <a:avLst/>
              <a:gdLst>
                <a:gd name="T0" fmla="*/ 239 w 426"/>
                <a:gd name="T1" fmla="*/ 355 h 367"/>
                <a:gd name="T2" fmla="*/ 278 w 426"/>
                <a:gd name="T3" fmla="*/ 367 h 367"/>
                <a:gd name="T4" fmla="*/ 285 w 426"/>
                <a:gd name="T5" fmla="*/ 364 h 367"/>
                <a:gd name="T6" fmla="*/ 289 w 426"/>
                <a:gd name="T7" fmla="*/ 358 h 367"/>
                <a:gd name="T8" fmla="*/ 294 w 426"/>
                <a:gd name="T9" fmla="*/ 347 h 367"/>
                <a:gd name="T10" fmla="*/ 308 w 426"/>
                <a:gd name="T11" fmla="*/ 335 h 367"/>
                <a:gd name="T12" fmla="*/ 314 w 426"/>
                <a:gd name="T13" fmla="*/ 333 h 367"/>
                <a:gd name="T14" fmla="*/ 315 w 426"/>
                <a:gd name="T15" fmla="*/ 326 h 367"/>
                <a:gd name="T16" fmla="*/ 329 w 426"/>
                <a:gd name="T17" fmla="*/ 320 h 367"/>
                <a:gd name="T18" fmla="*/ 333 w 426"/>
                <a:gd name="T19" fmla="*/ 316 h 367"/>
                <a:gd name="T20" fmla="*/ 338 w 426"/>
                <a:gd name="T21" fmla="*/ 301 h 367"/>
                <a:gd name="T22" fmla="*/ 351 w 426"/>
                <a:gd name="T23" fmla="*/ 305 h 367"/>
                <a:gd name="T24" fmla="*/ 357 w 426"/>
                <a:gd name="T25" fmla="*/ 302 h 367"/>
                <a:gd name="T26" fmla="*/ 360 w 426"/>
                <a:gd name="T27" fmla="*/ 299 h 367"/>
                <a:gd name="T28" fmla="*/ 359 w 426"/>
                <a:gd name="T29" fmla="*/ 279 h 367"/>
                <a:gd name="T30" fmla="*/ 365 w 426"/>
                <a:gd name="T31" fmla="*/ 240 h 367"/>
                <a:gd name="T32" fmla="*/ 388 w 426"/>
                <a:gd name="T33" fmla="*/ 178 h 367"/>
                <a:gd name="T34" fmla="*/ 416 w 426"/>
                <a:gd name="T35" fmla="*/ 158 h 367"/>
                <a:gd name="T36" fmla="*/ 424 w 426"/>
                <a:gd name="T37" fmla="*/ 149 h 367"/>
                <a:gd name="T38" fmla="*/ 426 w 426"/>
                <a:gd name="T39" fmla="*/ 132 h 367"/>
                <a:gd name="T40" fmla="*/ 423 w 426"/>
                <a:gd name="T41" fmla="*/ 120 h 367"/>
                <a:gd name="T42" fmla="*/ 416 w 426"/>
                <a:gd name="T43" fmla="*/ 107 h 367"/>
                <a:gd name="T44" fmla="*/ 405 w 426"/>
                <a:gd name="T45" fmla="*/ 95 h 367"/>
                <a:gd name="T46" fmla="*/ 384 w 426"/>
                <a:gd name="T47" fmla="*/ 85 h 367"/>
                <a:gd name="T48" fmla="*/ 338 w 426"/>
                <a:gd name="T49" fmla="*/ 60 h 367"/>
                <a:gd name="T50" fmla="*/ 272 w 426"/>
                <a:gd name="T51" fmla="*/ 17 h 367"/>
                <a:gd name="T52" fmla="*/ 221 w 426"/>
                <a:gd name="T53" fmla="*/ 0 h 367"/>
                <a:gd name="T54" fmla="*/ 190 w 426"/>
                <a:gd name="T55" fmla="*/ 3 h 367"/>
                <a:gd name="T56" fmla="*/ 141 w 426"/>
                <a:gd name="T57" fmla="*/ 28 h 367"/>
                <a:gd name="T58" fmla="*/ 106 w 426"/>
                <a:gd name="T59" fmla="*/ 55 h 367"/>
                <a:gd name="T60" fmla="*/ 80 w 426"/>
                <a:gd name="T61" fmla="*/ 88 h 367"/>
                <a:gd name="T62" fmla="*/ 62 w 426"/>
                <a:gd name="T63" fmla="*/ 130 h 367"/>
                <a:gd name="T64" fmla="*/ 34 w 426"/>
                <a:gd name="T65" fmla="*/ 178 h 367"/>
                <a:gd name="T66" fmla="*/ 2 w 426"/>
                <a:gd name="T67" fmla="*/ 208 h 367"/>
                <a:gd name="T68" fmla="*/ 0 w 426"/>
                <a:gd name="T69" fmla="*/ 239 h 367"/>
                <a:gd name="T70" fmla="*/ 6 w 426"/>
                <a:gd name="T71" fmla="*/ 280 h 367"/>
                <a:gd name="T72" fmla="*/ 224 w 426"/>
                <a:gd name="T73" fmla="*/ 349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6" h="367">
                  <a:moveTo>
                    <a:pt x="224" y="349"/>
                  </a:moveTo>
                  <a:lnTo>
                    <a:pt x="239" y="355"/>
                  </a:lnTo>
                  <a:lnTo>
                    <a:pt x="259" y="363"/>
                  </a:lnTo>
                  <a:lnTo>
                    <a:pt x="278" y="367"/>
                  </a:lnTo>
                  <a:lnTo>
                    <a:pt x="282" y="366"/>
                  </a:lnTo>
                  <a:lnTo>
                    <a:pt x="285" y="364"/>
                  </a:lnTo>
                  <a:lnTo>
                    <a:pt x="287" y="363"/>
                  </a:lnTo>
                  <a:lnTo>
                    <a:pt x="289" y="358"/>
                  </a:lnTo>
                  <a:lnTo>
                    <a:pt x="292" y="353"/>
                  </a:lnTo>
                  <a:lnTo>
                    <a:pt x="294" y="347"/>
                  </a:lnTo>
                  <a:lnTo>
                    <a:pt x="304" y="335"/>
                  </a:lnTo>
                  <a:lnTo>
                    <a:pt x="308" y="335"/>
                  </a:lnTo>
                  <a:lnTo>
                    <a:pt x="310" y="336"/>
                  </a:lnTo>
                  <a:lnTo>
                    <a:pt x="314" y="333"/>
                  </a:lnTo>
                  <a:lnTo>
                    <a:pt x="315" y="330"/>
                  </a:lnTo>
                  <a:lnTo>
                    <a:pt x="315" y="326"/>
                  </a:lnTo>
                  <a:lnTo>
                    <a:pt x="319" y="321"/>
                  </a:lnTo>
                  <a:lnTo>
                    <a:pt x="329" y="320"/>
                  </a:lnTo>
                  <a:lnTo>
                    <a:pt x="332" y="319"/>
                  </a:lnTo>
                  <a:lnTo>
                    <a:pt x="333" y="316"/>
                  </a:lnTo>
                  <a:lnTo>
                    <a:pt x="334" y="311"/>
                  </a:lnTo>
                  <a:lnTo>
                    <a:pt x="338" y="301"/>
                  </a:lnTo>
                  <a:lnTo>
                    <a:pt x="346" y="304"/>
                  </a:lnTo>
                  <a:lnTo>
                    <a:pt x="351" y="305"/>
                  </a:lnTo>
                  <a:lnTo>
                    <a:pt x="355" y="304"/>
                  </a:lnTo>
                  <a:lnTo>
                    <a:pt x="357" y="302"/>
                  </a:lnTo>
                  <a:lnTo>
                    <a:pt x="359" y="301"/>
                  </a:lnTo>
                  <a:lnTo>
                    <a:pt x="360" y="299"/>
                  </a:lnTo>
                  <a:lnTo>
                    <a:pt x="362" y="296"/>
                  </a:lnTo>
                  <a:lnTo>
                    <a:pt x="359" y="279"/>
                  </a:lnTo>
                  <a:lnTo>
                    <a:pt x="360" y="262"/>
                  </a:lnTo>
                  <a:lnTo>
                    <a:pt x="365" y="240"/>
                  </a:lnTo>
                  <a:lnTo>
                    <a:pt x="377" y="221"/>
                  </a:lnTo>
                  <a:lnTo>
                    <a:pt x="388" y="178"/>
                  </a:lnTo>
                  <a:lnTo>
                    <a:pt x="403" y="168"/>
                  </a:lnTo>
                  <a:lnTo>
                    <a:pt x="416" y="158"/>
                  </a:lnTo>
                  <a:lnTo>
                    <a:pt x="421" y="153"/>
                  </a:lnTo>
                  <a:lnTo>
                    <a:pt x="424" y="149"/>
                  </a:lnTo>
                  <a:lnTo>
                    <a:pt x="426" y="143"/>
                  </a:lnTo>
                  <a:lnTo>
                    <a:pt x="426" y="132"/>
                  </a:lnTo>
                  <a:lnTo>
                    <a:pt x="425" y="125"/>
                  </a:lnTo>
                  <a:lnTo>
                    <a:pt x="423" y="120"/>
                  </a:lnTo>
                  <a:lnTo>
                    <a:pt x="421" y="115"/>
                  </a:lnTo>
                  <a:lnTo>
                    <a:pt x="416" y="107"/>
                  </a:lnTo>
                  <a:lnTo>
                    <a:pt x="409" y="100"/>
                  </a:lnTo>
                  <a:lnTo>
                    <a:pt x="405" y="95"/>
                  </a:lnTo>
                  <a:lnTo>
                    <a:pt x="399" y="92"/>
                  </a:lnTo>
                  <a:lnTo>
                    <a:pt x="384" y="85"/>
                  </a:lnTo>
                  <a:lnTo>
                    <a:pt x="364" y="76"/>
                  </a:lnTo>
                  <a:lnTo>
                    <a:pt x="338" y="60"/>
                  </a:lnTo>
                  <a:lnTo>
                    <a:pt x="303" y="36"/>
                  </a:lnTo>
                  <a:lnTo>
                    <a:pt x="272" y="17"/>
                  </a:lnTo>
                  <a:lnTo>
                    <a:pt x="244" y="7"/>
                  </a:lnTo>
                  <a:lnTo>
                    <a:pt x="221" y="0"/>
                  </a:lnTo>
                  <a:lnTo>
                    <a:pt x="204" y="7"/>
                  </a:lnTo>
                  <a:lnTo>
                    <a:pt x="190" y="3"/>
                  </a:lnTo>
                  <a:lnTo>
                    <a:pt x="164" y="15"/>
                  </a:lnTo>
                  <a:lnTo>
                    <a:pt x="141" y="28"/>
                  </a:lnTo>
                  <a:lnTo>
                    <a:pt x="122" y="42"/>
                  </a:lnTo>
                  <a:lnTo>
                    <a:pt x="106" y="55"/>
                  </a:lnTo>
                  <a:lnTo>
                    <a:pt x="92" y="72"/>
                  </a:lnTo>
                  <a:lnTo>
                    <a:pt x="80" y="88"/>
                  </a:lnTo>
                  <a:lnTo>
                    <a:pt x="73" y="103"/>
                  </a:lnTo>
                  <a:lnTo>
                    <a:pt x="62" y="130"/>
                  </a:lnTo>
                  <a:lnTo>
                    <a:pt x="49" y="155"/>
                  </a:lnTo>
                  <a:lnTo>
                    <a:pt x="34" y="178"/>
                  </a:lnTo>
                  <a:lnTo>
                    <a:pt x="19" y="194"/>
                  </a:lnTo>
                  <a:lnTo>
                    <a:pt x="2" y="208"/>
                  </a:lnTo>
                  <a:lnTo>
                    <a:pt x="0" y="223"/>
                  </a:lnTo>
                  <a:lnTo>
                    <a:pt x="0" y="239"/>
                  </a:lnTo>
                  <a:lnTo>
                    <a:pt x="1" y="256"/>
                  </a:lnTo>
                  <a:lnTo>
                    <a:pt x="6" y="280"/>
                  </a:lnTo>
                  <a:lnTo>
                    <a:pt x="26" y="297"/>
                  </a:lnTo>
                  <a:lnTo>
                    <a:pt x="224" y="34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73" name="Freeform 29">
              <a:extLst>
                <a:ext uri="{FF2B5EF4-FFF2-40B4-BE49-F238E27FC236}">
                  <a16:creationId xmlns:a16="http://schemas.microsoft.com/office/drawing/2014/main" id="{90CE48F7-8353-2491-04D4-A3D4FCF5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" y="3564"/>
              <a:ext cx="643" cy="480"/>
            </a:xfrm>
            <a:custGeom>
              <a:avLst/>
              <a:gdLst>
                <a:gd name="T0" fmla="*/ 643 w 643"/>
                <a:gd name="T1" fmla="*/ 480 h 480"/>
                <a:gd name="T2" fmla="*/ 523 w 643"/>
                <a:gd name="T3" fmla="*/ 0 h 480"/>
                <a:gd name="T4" fmla="*/ 396 w 643"/>
                <a:gd name="T5" fmla="*/ 117 h 480"/>
                <a:gd name="T6" fmla="*/ 138 w 643"/>
                <a:gd name="T7" fmla="*/ 34 h 480"/>
                <a:gd name="T8" fmla="*/ 154 w 643"/>
                <a:gd name="T9" fmla="*/ 49 h 480"/>
                <a:gd name="T10" fmla="*/ 154 w 643"/>
                <a:gd name="T11" fmla="*/ 58 h 480"/>
                <a:gd name="T12" fmla="*/ 148 w 643"/>
                <a:gd name="T13" fmla="*/ 69 h 480"/>
                <a:gd name="T14" fmla="*/ 131 w 643"/>
                <a:gd name="T15" fmla="*/ 73 h 480"/>
                <a:gd name="T16" fmla="*/ 114 w 643"/>
                <a:gd name="T17" fmla="*/ 88 h 480"/>
                <a:gd name="T18" fmla="*/ 90 w 643"/>
                <a:gd name="T19" fmla="*/ 104 h 480"/>
                <a:gd name="T20" fmla="*/ 45 w 643"/>
                <a:gd name="T21" fmla="*/ 105 h 480"/>
                <a:gd name="T22" fmla="*/ 17 w 643"/>
                <a:gd name="T23" fmla="*/ 140 h 480"/>
                <a:gd name="T24" fmla="*/ 14 w 643"/>
                <a:gd name="T25" fmla="*/ 191 h 480"/>
                <a:gd name="T26" fmla="*/ 0 w 643"/>
                <a:gd name="T27" fmla="*/ 228 h 480"/>
                <a:gd name="T28" fmla="*/ 27 w 643"/>
                <a:gd name="T29" fmla="*/ 282 h 480"/>
                <a:gd name="T30" fmla="*/ 67 w 643"/>
                <a:gd name="T31" fmla="*/ 282 h 480"/>
                <a:gd name="T32" fmla="*/ 114 w 643"/>
                <a:gd name="T33" fmla="*/ 271 h 480"/>
                <a:gd name="T34" fmla="*/ 131 w 643"/>
                <a:gd name="T35" fmla="*/ 263 h 480"/>
                <a:gd name="T36" fmla="*/ 157 w 643"/>
                <a:gd name="T37" fmla="*/ 262 h 480"/>
                <a:gd name="T38" fmla="*/ 192 w 643"/>
                <a:gd name="T39" fmla="*/ 264 h 480"/>
                <a:gd name="T40" fmla="*/ 203 w 643"/>
                <a:gd name="T41" fmla="*/ 263 h 480"/>
                <a:gd name="T42" fmla="*/ 221 w 643"/>
                <a:gd name="T43" fmla="*/ 256 h 480"/>
                <a:gd name="T44" fmla="*/ 261 w 643"/>
                <a:gd name="T45" fmla="*/ 230 h 480"/>
                <a:gd name="T46" fmla="*/ 293 w 643"/>
                <a:gd name="T47" fmla="*/ 217 h 480"/>
                <a:gd name="T48" fmla="*/ 267 w 643"/>
                <a:gd name="T49" fmla="*/ 158 h 480"/>
                <a:gd name="T50" fmla="*/ 303 w 643"/>
                <a:gd name="T51" fmla="*/ 217 h 480"/>
                <a:gd name="T52" fmla="*/ 318 w 643"/>
                <a:gd name="T53" fmla="*/ 216 h 480"/>
                <a:gd name="T54" fmla="*/ 428 w 643"/>
                <a:gd name="T55" fmla="*/ 182 h 480"/>
                <a:gd name="T56" fmla="*/ 562 w 643"/>
                <a:gd name="T57" fmla="*/ 266 h 480"/>
                <a:gd name="T58" fmla="*/ 242 w 643"/>
                <a:gd name="T59" fmla="*/ 421 h 480"/>
                <a:gd name="T60" fmla="*/ 148 w 643"/>
                <a:gd name="T61" fmla="*/ 379 h 480"/>
                <a:gd name="T62" fmla="*/ 89 w 643"/>
                <a:gd name="T63" fmla="*/ 400 h 480"/>
                <a:gd name="T64" fmla="*/ 62 w 643"/>
                <a:gd name="T65" fmla="*/ 414 h 480"/>
                <a:gd name="T66" fmla="*/ 81 w 643"/>
                <a:gd name="T6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3" h="480">
                  <a:moveTo>
                    <a:pt x="81" y="480"/>
                  </a:moveTo>
                  <a:lnTo>
                    <a:pt x="643" y="480"/>
                  </a:lnTo>
                  <a:lnTo>
                    <a:pt x="643" y="37"/>
                  </a:lnTo>
                  <a:lnTo>
                    <a:pt x="523" y="0"/>
                  </a:lnTo>
                  <a:lnTo>
                    <a:pt x="523" y="47"/>
                  </a:lnTo>
                  <a:lnTo>
                    <a:pt x="396" y="117"/>
                  </a:lnTo>
                  <a:lnTo>
                    <a:pt x="138" y="28"/>
                  </a:lnTo>
                  <a:lnTo>
                    <a:pt x="138" y="34"/>
                  </a:lnTo>
                  <a:lnTo>
                    <a:pt x="150" y="45"/>
                  </a:lnTo>
                  <a:lnTo>
                    <a:pt x="154" y="49"/>
                  </a:lnTo>
                  <a:lnTo>
                    <a:pt x="155" y="54"/>
                  </a:lnTo>
                  <a:lnTo>
                    <a:pt x="154" y="58"/>
                  </a:lnTo>
                  <a:lnTo>
                    <a:pt x="152" y="63"/>
                  </a:lnTo>
                  <a:lnTo>
                    <a:pt x="148" y="69"/>
                  </a:lnTo>
                  <a:lnTo>
                    <a:pt x="140" y="73"/>
                  </a:lnTo>
                  <a:lnTo>
                    <a:pt x="131" y="73"/>
                  </a:lnTo>
                  <a:lnTo>
                    <a:pt x="125" y="72"/>
                  </a:lnTo>
                  <a:lnTo>
                    <a:pt x="114" y="88"/>
                  </a:lnTo>
                  <a:lnTo>
                    <a:pt x="99" y="89"/>
                  </a:lnTo>
                  <a:lnTo>
                    <a:pt x="90" y="104"/>
                  </a:lnTo>
                  <a:lnTo>
                    <a:pt x="71" y="105"/>
                  </a:lnTo>
                  <a:lnTo>
                    <a:pt x="45" y="105"/>
                  </a:lnTo>
                  <a:lnTo>
                    <a:pt x="15" y="121"/>
                  </a:lnTo>
                  <a:lnTo>
                    <a:pt x="17" y="140"/>
                  </a:lnTo>
                  <a:lnTo>
                    <a:pt x="17" y="177"/>
                  </a:lnTo>
                  <a:lnTo>
                    <a:pt x="14" y="191"/>
                  </a:lnTo>
                  <a:lnTo>
                    <a:pt x="6" y="213"/>
                  </a:lnTo>
                  <a:lnTo>
                    <a:pt x="0" y="228"/>
                  </a:lnTo>
                  <a:lnTo>
                    <a:pt x="16" y="278"/>
                  </a:lnTo>
                  <a:lnTo>
                    <a:pt x="27" y="282"/>
                  </a:lnTo>
                  <a:lnTo>
                    <a:pt x="29" y="286"/>
                  </a:lnTo>
                  <a:lnTo>
                    <a:pt x="67" y="282"/>
                  </a:lnTo>
                  <a:lnTo>
                    <a:pt x="88" y="276"/>
                  </a:lnTo>
                  <a:lnTo>
                    <a:pt x="114" y="271"/>
                  </a:lnTo>
                  <a:lnTo>
                    <a:pt x="128" y="266"/>
                  </a:lnTo>
                  <a:lnTo>
                    <a:pt x="131" y="263"/>
                  </a:lnTo>
                  <a:lnTo>
                    <a:pt x="142" y="267"/>
                  </a:lnTo>
                  <a:lnTo>
                    <a:pt x="157" y="262"/>
                  </a:lnTo>
                  <a:lnTo>
                    <a:pt x="175" y="263"/>
                  </a:lnTo>
                  <a:lnTo>
                    <a:pt x="192" y="264"/>
                  </a:lnTo>
                  <a:lnTo>
                    <a:pt x="194" y="267"/>
                  </a:lnTo>
                  <a:lnTo>
                    <a:pt x="203" y="263"/>
                  </a:lnTo>
                  <a:lnTo>
                    <a:pt x="215" y="261"/>
                  </a:lnTo>
                  <a:lnTo>
                    <a:pt x="221" y="256"/>
                  </a:lnTo>
                  <a:lnTo>
                    <a:pt x="242" y="239"/>
                  </a:lnTo>
                  <a:lnTo>
                    <a:pt x="261" y="230"/>
                  </a:lnTo>
                  <a:lnTo>
                    <a:pt x="282" y="220"/>
                  </a:lnTo>
                  <a:lnTo>
                    <a:pt x="293" y="217"/>
                  </a:lnTo>
                  <a:lnTo>
                    <a:pt x="275" y="176"/>
                  </a:lnTo>
                  <a:lnTo>
                    <a:pt x="267" y="158"/>
                  </a:lnTo>
                  <a:lnTo>
                    <a:pt x="274" y="155"/>
                  </a:lnTo>
                  <a:lnTo>
                    <a:pt x="303" y="217"/>
                  </a:lnTo>
                  <a:lnTo>
                    <a:pt x="315" y="215"/>
                  </a:lnTo>
                  <a:lnTo>
                    <a:pt x="318" y="216"/>
                  </a:lnTo>
                  <a:lnTo>
                    <a:pt x="323" y="220"/>
                  </a:lnTo>
                  <a:lnTo>
                    <a:pt x="428" y="182"/>
                  </a:lnTo>
                  <a:lnTo>
                    <a:pt x="438" y="187"/>
                  </a:lnTo>
                  <a:lnTo>
                    <a:pt x="562" y="266"/>
                  </a:lnTo>
                  <a:lnTo>
                    <a:pt x="565" y="287"/>
                  </a:lnTo>
                  <a:lnTo>
                    <a:pt x="242" y="421"/>
                  </a:lnTo>
                  <a:lnTo>
                    <a:pt x="187" y="361"/>
                  </a:lnTo>
                  <a:lnTo>
                    <a:pt x="148" y="379"/>
                  </a:lnTo>
                  <a:lnTo>
                    <a:pt x="115" y="391"/>
                  </a:lnTo>
                  <a:lnTo>
                    <a:pt x="89" y="400"/>
                  </a:lnTo>
                  <a:lnTo>
                    <a:pt x="74" y="412"/>
                  </a:lnTo>
                  <a:lnTo>
                    <a:pt x="62" y="414"/>
                  </a:lnTo>
                  <a:lnTo>
                    <a:pt x="75" y="460"/>
                  </a:lnTo>
                  <a:lnTo>
                    <a:pt x="81" y="480"/>
                  </a:lnTo>
                  <a:close/>
                </a:path>
              </a:pathLst>
            </a:custGeom>
            <a:solidFill>
              <a:srgbClr val="FFC08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74" name="Freeform 30">
              <a:extLst>
                <a:ext uri="{FF2B5EF4-FFF2-40B4-BE49-F238E27FC236}">
                  <a16:creationId xmlns:a16="http://schemas.microsoft.com/office/drawing/2014/main" id="{9464AB7C-7C5D-B311-1C23-3B524E159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3549"/>
              <a:ext cx="577" cy="509"/>
            </a:xfrm>
            <a:custGeom>
              <a:avLst/>
              <a:gdLst>
                <a:gd name="T0" fmla="*/ 3 w 577"/>
                <a:gd name="T1" fmla="*/ 509 h 509"/>
                <a:gd name="T2" fmla="*/ 577 w 577"/>
                <a:gd name="T3" fmla="*/ 509 h 509"/>
                <a:gd name="T4" fmla="*/ 577 w 577"/>
                <a:gd name="T5" fmla="*/ 42 h 509"/>
                <a:gd name="T6" fmla="*/ 442 w 577"/>
                <a:gd name="T7" fmla="*/ 0 h 509"/>
                <a:gd name="T8" fmla="*/ 442 w 577"/>
                <a:gd name="T9" fmla="*/ 15 h 509"/>
                <a:gd name="T10" fmla="*/ 562 w 577"/>
                <a:gd name="T11" fmla="*/ 52 h 509"/>
                <a:gd name="T12" fmla="*/ 562 w 577"/>
                <a:gd name="T13" fmla="*/ 495 h 509"/>
                <a:gd name="T14" fmla="*/ 0 w 577"/>
                <a:gd name="T15" fmla="*/ 495 h 509"/>
                <a:gd name="T16" fmla="*/ 3 w 577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7" h="509">
                  <a:moveTo>
                    <a:pt x="3" y="509"/>
                  </a:moveTo>
                  <a:lnTo>
                    <a:pt x="577" y="509"/>
                  </a:lnTo>
                  <a:lnTo>
                    <a:pt x="577" y="42"/>
                  </a:lnTo>
                  <a:lnTo>
                    <a:pt x="442" y="0"/>
                  </a:lnTo>
                  <a:lnTo>
                    <a:pt x="442" y="15"/>
                  </a:lnTo>
                  <a:lnTo>
                    <a:pt x="562" y="52"/>
                  </a:lnTo>
                  <a:lnTo>
                    <a:pt x="562" y="495"/>
                  </a:lnTo>
                  <a:lnTo>
                    <a:pt x="0" y="495"/>
                  </a:lnTo>
                  <a:lnTo>
                    <a:pt x="3" y="50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75" name="Freeform 31">
              <a:extLst>
                <a:ext uri="{FF2B5EF4-FFF2-40B4-BE49-F238E27FC236}">
                  <a16:creationId xmlns:a16="http://schemas.microsoft.com/office/drawing/2014/main" id="{2E360583-A5F1-776F-9C9A-E7D39DA6A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" y="3438"/>
              <a:ext cx="387" cy="223"/>
            </a:xfrm>
            <a:custGeom>
              <a:avLst/>
              <a:gdLst>
                <a:gd name="T0" fmla="*/ 0 w 387"/>
                <a:gd name="T1" fmla="*/ 83 h 223"/>
                <a:gd name="T2" fmla="*/ 4 w 387"/>
                <a:gd name="T3" fmla="*/ 133 h 223"/>
                <a:gd name="T4" fmla="*/ 263 w 387"/>
                <a:gd name="T5" fmla="*/ 223 h 223"/>
                <a:gd name="T6" fmla="*/ 263 w 387"/>
                <a:gd name="T7" fmla="*/ 219 h 223"/>
                <a:gd name="T8" fmla="*/ 267 w 387"/>
                <a:gd name="T9" fmla="*/ 214 h 223"/>
                <a:gd name="T10" fmla="*/ 387 w 387"/>
                <a:gd name="T11" fmla="*/ 78 h 223"/>
                <a:gd name="T12" fmla="*/ 385 w 387"/>
                <a:gd name="T13" fmla="*/ 76 h 223"/>
                <a:gd name="T14" fmla="*/ 382 w 387"/>
                <a:gd name="T15" fmla="*/ 75 h 223"/>
                <a:gd name="T16" fmla="*/ 76 w 387"/>
                <a:gd name="T17" fmla="*/ 0 h 223"/>
                <a:gd name="T18" fmla="*/ 30 w 387"/>
                <a:gd name="T19" fmla="*/ 35 h 223"/>
                <a:gd name="T20" fmla="*/ 23 w 387"/>
                <a:gd name="T21" fmla="*/ 41 h 223"/>
                <a:gd name="T22" fmla="*/ 16 w 387"/>
                <a:gd name="T23" fmla="*/ 59 h 223"/>
                <a:gd name="T24" fmla="*/ 9 w 387"/>
                <a:gd name="T25" fmla="*/ 71 h 223"/>
                <a:gd name="T26" fmla="*/ 0 w 387"/>
                <a:gd name="T27" fmla="*/ 8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223">
                  <a:moveTo>
                    <a:pt x="0" y="83"/>
                  </a:moveTo>
                  <a:lnTo>
                    <a:pt x="4" y="133"/>
                  </a:lnTo>
                  <a:lnTo>
                    <a:pt x="263" y="223"/>
                  </a:lnTo>
                  <a:lnTo>
                    <a:pt x="263" y="219"/>
                  </a:lnTo>
                  <a:lnTo>
                    <a:pt x="267" y="214"/>
                  </a:lnTo>
                  <a:lnTo>
                    <a:pt x="387" y="78"/>
                  </a:lnTo>
                  <a:lnTo>
                    <a:pt x="385" y="76"/>
                  </a:lnTo>
                  <a:lnTo>
                    <a:pt x="382" y="75"/>
                  </a:lnTo>
                  <a:lnTo>
                    <a:pt x="76" y="0"/>
                  </a:lnTo>
                  <a:lnTo>
                    <a:pt x="30" y="35"/>
                  </a:lnTo>
                  <a:lnTo>
                    <a:pt x="23" y="41"/>
                  </a:lnTo>
                  <a:lnTo>
                    <a:pt x="16" y="59"/>
                  </a:lnTo>
                  <a:lnTo>
                    <a:pt x="9" y="7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76" name="Freeform 32">
              <a:extLst>
                <a:ext uri="{FF2B5EF4-FFF2-40B4-BE49-F238E27FC236}">
                  <a16:creationId xmlns:a16="http://schemas.microsoft.com/office/drawing/2014/main" id="{4FC09D13-7DBA-A050-D867-0D3354348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7" y="3830"/>
              <a:ext cx="323" cy="155"/>
            </a:xfrm>
            <a:custGeom>
              <a:avLst/>
              <a:gdLst>
                <a:gd name="T0" fmla="*/ 320 w 323"/>
                <a:gd name="T1" fmla="*/ 0 h 155"/>
                <a:gd name="T2" fmla="*/ 313 w 323"/>
                <a:gd name="T3" fmla="*/ 3 h 155"/>
                <a:gd name="T4" fmla="*/ 299 w 323"/>
                <a:gd name="T5" fmla="*/ 8 h 155"/>
                <a:gd name="T6" fmla="*/ 264 w 323"/>
                <a:gd name="T7" fmla="*/ 22 h 155"/>
                <a:gd name="T8" fmla="*/ 252 w 323"/>
                <a:gd name="T9" fmla="*/ 26 h 155"/>
                <a:gd name="T10" fmla="*/ 234 w 323"/>
                <a:gd name="T11" fmla="*/ 34 h 155"/>
                <a:gd name="T12" fmla="*/ 221 w 323"/>
                <a:gd name="T13" fmla="*/ 39 h 155"/>
                <a:gd name="T14" fmla="*/ 184 w 323"/>
                <a:gd name="T15" fmla="*/ 53 h 155"/>
                <a:gd name="T16" fmla="*/ 172 w 323"/>
                <a:gd name="T17" fmla="*/ 59 h 155"/>
                <a:gd name="T18" fmla="*/ 156 w 323"/>
                <a:gd name="T19" fmla="*/ 64 h 155"/>
                <a:gd name="T20" fmla="*/ 142 w 323"/>
                <a:gd name="T21" fmla="*/ 71 h 155"/>
                <a:gd name="T22" fmla="*/ 97 w 323"/>
                <a:gd name="T23" fmla="*/ 88 h 155"/>
                <a:gd name="T24" fmla="*/ 84 w 323"/>
                <a:gd name="T25" fmla="*/ 93 h 155"/>
                <a:gd name="T26" fmla="*/ 71 w 323"/>
                <a:gd name="T27" fmla="*/ 99 h 155"/>
                <a:gd name="T28" fmla="*/ 55 w 323"/>
                <a:gd name="T29" fmla="*/ 105 h 155"/>
                <a:gd name="T30" fmla="*/ 24 w 323"/>
                <a:gd name="T31" fmla="*/ 117 h 155"/>
                <a:gd name="T32" fmla="*/ 13 w 323"/>
                <a:gd name="T33" fmla="*/ 122 h 155"/>
                <a:gd name="T34" fmla="*/ 0 w 323"/>
                <a:gd name="T35" fmla="*/ 127 h 155"/>
                <a:gd name="T36" fmla="*/ 0 w 323"/>
                <a:gd name="T37" fmla="*/ 155 h 155"/>
                <a:gd name="T38" fmla="*/ 323 w 323"/>
                <a:gd name="T39" fmla="*/ 21 h 155"/>
                <a:gd name="T40" fmla="*/ 320 w 323"/>
                <a:gd name="T4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3" h="155">
                  <a:moveTo>
                    <a:pt x="320" y="0"/>
                  </a:moveTo>
                  <a:lnTo>
                    <a:pt x="313" y="3"/>
                  </a:lnTo>
                  <a:lnTo>
                    <a:pt x="299" y="8"/>
                  </a:lnTo>
                  <a:lnTo>
                    <a:pt x="264" y="22"/>
                  </a:lnTo>
                  <a:lnTo>
                    <a:pt x="252" y="26"/>
                  </a:lnTo>
                  <a:lnTo>
                    <a:pt x="234" y="34"/>
                  </a:lnTo>
                  <a:lnTo>
                    <a:pt x="221" y="39"/>
                  </a:lnTo>
                  <a:lnTo>
                    <a:pt x="184" y="53"/>
                  </a:lnTo>
                  <a:lnTo>
                    <a:pt x="172" y="59"/>
                  </a:lnTo>
                  <a:lnTo>
                    <a:pt x="156" y="64"/>
                  </a:lnTo>
                  <a:lnTo>
                    <a:pt x="142" y="71"/>
                  </a:lnTo>
                  <a:lnTo>
                    <a:pt x="97" y="88"/>
                  </a:lnTo>
                  <a:lnTo>
                    <a:pt x="84" y="93"/>
                  </a:lnTo>
                  <a:lnTo>
                    <a:pt x="71" y="99"/>
                  </a:lnTo>
                  <a:lnTo>
                    <a:pt x="55" y="105"/>
                  </a:lnTo>
                  <a:lnTo>
                    <a:pt x="24" y="117"/>
                  </a:lnTo>
                  <a:lnTo>
                    <a:pt x="13" y="122"/>
                  </a:lnTo>
                  <a:lnTo>
                    <a:pt x="0" y="127"/>
                  </a:lnTo>
                  <a:lnTo>
                    <a:pt x="0" y="155"/>
                  </a:lnTo>
                  <a:lnTo>
                    <a:pt x="323" y="21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77" name="Freeform 33">
              <a:extLst>
                <a:ext uri="{FF2B5EF4-FFF2-40B4-BE49-F238E27FC236}">
                  <a16:creationId xmlns:a16="http://schemas.microsoft.com/office/drawing/2014/main" id="{8E07EEEE-8C7F-80E1-DF8E-819CA205B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3571"/>
              <a:ext cx="259" cy="110"/>
            </a:xfrm>
            <a:custGeom>
              <a:avLst/>
              <a:gdLst>
                <a:gd name="T0" fmla="*/ 259 w 259"/>
                <a:gd name="T1" fmla="*/ 110 h 110"/>
                <a:gd name="T2" fmla="*/ 259 w 259"/>
                <a:gd name="T3" fmla="*/ 90 h 110"/>
                <a:gd name="T4" fmla="*/ 0 w 259"/>
                <a:gd name="T5" fmla="*/ 0 h 110"/>
                <a:gd name="T6" fmla="*/ 1 w 259"/>
                <a:gd name="T7" fmla="*/ 21 h 110"/>
                <a:gd name="T8" fmla="*/ 259 w 259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10">
                  <a:moveTo>
                    <a:pt x="259" y="110"/>
                  </a:moveTo>
                  <a:lnTo>
                    <a:pt x="259" y="90"/>
                  </a:lnTo>
                  <a:lnTo>
                    <a:pt x="0" y="0"/>
                  </a:lnTo>
                  <a:lnTo>
                    <a:pt x="1" y="21"/>
                  </a:lnTo>
                  <a:lnTo>
                    <a:pt x="259" y="11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78" name="Freeform 34">
              <a:extLst>
                <a:ext uri="{FF2B5EF4-FFF2-40B4-BE49-F238E27FC236}">
                  <a16:creationId xmlns:a16="http://schemas.microsoft.com/office/drawing/2014/main" id="{BC75F462-437B-EB9E-BA62-B4EB30092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" y="3492"/>
              <a:ext cx="236" cy="149"/>
            </a:xfrm>
            <a:custGeom>
              <a:avLst/>
              <a:gdLst>
                <a:gd name="T0" fmla="*/ 176 w 236"/>
                <a:gd name="T1" fmla="*/ 14 h 149"/>
                <a:gd name="T2" fmla="*/ 236 w 236"/>
                <a:gd name="T3" fmla="*/ 29 h 149"/>
                <a:gd name="T4" fmla="*/ 127 w 236"/>
                <a:gd name="T5" fmla="*/ 149 h 149"/>
                <a:gd name="T6" fmla="*/ 64 w 236"/>
                <a:gd name="T7" fmla="*/ 128 h 149"/>
                <a:gd name="T8" fmla="*/ 0 w 236"/>
                <a:gd name="T9" fmla="*/ 107 h 149"/>
                <a:gd name="T10" fmla="*/ 118 w 236"/>
                <a:gd name="T11" fmla="*/ 0 h 149"/>
                <a:gd name="T12" fmla="*/ 176 w 236"/>
                <a:gd name="T13" fmla="*/ 1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49">
                  <a:moveTo>
                    <a:pt x="176" y="14"/>
                  </a:moveTo>
                  <a:lnTo>
                    <a:pt x="236" y="29"/>
                  </a:lnTo>
                  <a:lnTo>
                    <a:pt x="127" y="149"/>
                  </a:lnTo>
                  <a:lnTo>
                    <a:pt x="64" y="128"/>
                  </a:lnTo>
                  <a:lnTo>
                    <a:pt x="0" y="107"/>
                  </a:lnTo>
                  <a:lnTo>
                    <a:pt x="118" y="0"/>
                  </a:lnTo>
                  <a:lnTo>
                    <a:pt x="176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79" name="Freeform 35">
              <a:extLst>
                <a:ext uri="{FF2B5EF4-FFF2-40B4-BE49-F238E27FC236}">
                  <a16:creationId xmlns:a16="http://schemas.microsoft.com/office/drawing/2014/main" id="{D0832547-3CDC-7E07-E7A9-DA87CF95B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" y="3459"/>
              <a:ext cx="222" cy="134"/>
            </a:xfrm>
            <a:custGeom>
              <a:avLst/>
              <a:gdLst>
                <a:gd name="T0" fmla="*/ 70 w 222"/>
                <a:gd name="T1" fmla="*/ 39 h 134"/>
                <a:gd name="T2" fmla="*/ 113 w 222"/>
                <a:gd name="T3" fmla="*/ 0 h 134"/>
                <a:gd name="T4" fmla="*/ 222 w 222"/>
                <a:gd name="T5" fmla="*/ 27 h 134"/>
                <a:gd name="T6" fmla="*/ 171 w 222"/>
                <a:gd name="T7" fmla="*/ 76 h 134"/>
                <a:gd name="T8" fmla="*/ 108 w 222"/>
                <a:gd name="T9" fmla="*/ 134 h 134"/>
                <a:gd name="T10" fmla="*/ 54 w 222"/>
                <a:gd name="T11" fmla="*/ 116 h 134"/>
                <a:gd name="T12" fmla="*/ 0 w 222"/>
                <a:gd name="T13" fmla="*/ 97 h 134"/>
                <a:gd name="T14" fmla="*/ 70 w 222"/>
                <a:gd name="T15" fmla="*/ 3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134">
                  <a:moveTo>
                    <a:pt x="70" y="39"/>
                  </a:moveTo>
                  <a:lnTo>
                    <a:pt x="113" y="0"/>
                  </a:lnTo>
                  <a:lnTo>
                    <a:pt x="222" y="27"/>
                  </a:lnTo>
                  <a:lnTo>
                    <a:pt x="171" y="76"/>
                  </a:lnTo>
                  <a:lnTo>
                    <a:pt x="108" y="134"/>
                  </a:lnTo>
                  <a:lnTo>
                    <a:pt x="54" y="116"/>
                  </a:lnTo>
                  <a:lnTo>
                    <a:pt x="0" y="97"/>
                  </a:lnTo>
                  <a:lnTo>
                    <a:pt x="70" y="39"/>
                  </a:lnTo>
                  <a:close/>
                </a:path>
              </a:pathLst>
            </a:custGeom>
            <a:solidFill>
              <a:srgbClr val="008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0" name="Freeform 36">
              <a:extLst>
                <a:ext uri="{FF2B5EF4-FFF2-40B4-BE49-F238E27FC236}">
                  <a16:creationId xmlns:a16="http://schemas.microsoft.com/office/drawing/2014/main" id="{52B3D63D-E27D-A380-F538-9AE789261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" y="3751"/>
              <a:ext cx="221" cy="113"/>
            </a:xfrm>
            <a:custGeom>
              <a:avLst/>
              <a:gdLst>
                <a:gd name="T0" fmla="*/ 11 w 221"/>
                <a:gd name="T1" fmla="*/ 38 h 113"/>
                <a:gd name="T2" fmla="*/ 26 w 221"/>
                <a:gd name="T3" fmla="*/ 32 h 113"/>
                <a:gd name="T4" fmla="*/ 34 w 221"/>
                <a:gd name="T5" fmla="*/ 38 h 113"/>
                <a:gd name="T6" fmla="*/ 86 w 221"/>
                <a:gd name="T7" fmla="*/ 76 h 113"/>
                <a:gd name="T8" fmla="*/ 135 w 221"/>
                <a:gd name="T9" fmla="*/ 113 h 113"/>
                <a:gd name="T10" fmla="*/ 153 w 221"/>
                <a:gd name="T11" fmla="*/ 105 h 113"/>
                <a:gd name="T12" fmla="*/ 40 w 221"/>
                <a:gd name="T13" fmla="*/ 27 h 113"/>
                <a:gd name="T14" fmla="*/ 94 w 221"/>
                <a:gd name="T15" fmla="*/ 6 h 113"/>
                <a:gd name="T16" fmla="*/ 101 w 221"/>
                <a:gd name="T17" fmla="*/ 12 h 113"/>
                <a:gd name="T18" fmla="*/ 158 w 221"/>
                <a:gd name="T19" fmla="*/ 48 h 113"/>
                <a:gd name="T20" fmla="*/ 214 w 221"/>
                <a:gd name="T21" fmla="*/ 82 h 113"/>
                <a:gd name="T22" fmla="*/ 221 w 221"/>
                <a:gd name="T23" fmla="*/ 79 h 113"/>
                <a:gd name="T24" fmla="*/ 97 w 221"/>
                <a:gd name="T25" fmla="*/ 0 h 113"/>
                <a:gd name="T26" fmla="*/ 0 w 221"/>
                <a:gd name="T27" fmla="*/ 38 h 113"/>
                <a:gd name="T28" fmla="*/ 11 w 221"/>
                <a:gd name="T29" fmla="*/ 3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" h="113">
                  <a:moveTo>
                    <a:pt x="11" y="38"/>
                  </a:moveTo>
                  <a:lnTo>
                    <a:pt x="26" y="32"/>
                  </a:lnTo>
                  <a:lnTo>
                    <a:pt x="34" y="38"/>
                  </a:lnTo>
                  <a:lnTo>
                    <a:pt x="86" y="76"/>
                  </a:lnTo>
                  <a:lnTo>
                    <a:pt x="135" y="113"/>
                  </a:lnTo>
                  <a:lnTo>
                    <a:pt x="153" y="105"/>
                  </a:lnTo>
                  <a:lnTo>
                    <a:pt x="40" y="27"/>
                  </a:lnTo>
                  <a:lnTo>
                    <a:pt x="94" y="6"/>
                  </a:lnTo>
                  <a:lnTo>
                    <a:pt x="101" y="12"/>
                  </a:lnTo>
                  <a:lnTo>
                    <a:pt x="158" y="48"/>
                  </a:lnTo>
                  <a:lnTo>
                    <a:pt x="214" y="82"/>
                  </a:lnTo>
                  <a:lnTo>
                    <a:pt x="221" y="79"/>
                  </a:lnTo>
                  <a:lnTo>
                    <a:pt x="97" y="0"/>
                  </a:lnTo>
                  <a:lnTo>
                    <a:pt x="0" y="38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1" name="Freeform 37">
              <a:extLst>
                <a:ext uri="{FF2B5EF4-FFF2-40B4-BE49-F238E27FC236}">
                  <a16:creationId xmlns:a16="http://schemas.microsoft.com/office/drawing/2014/main" id="{99307454-58C6-46FB-595C-59348D341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" y="3491"/>
              <a:ext cx="183" cy="90"/>
            </a:xfrm>
            <a:custGeom>
              <a:avLst/>
              <a:gdLst>
                <a:gd name="T0" fmla="*/ 108 w 183"/>
                <a:gd name="T1" fmla="*/ 29 h 90"/>
                <a:gd name="T2" fmla="*/ 76 w 183"/>
                <a:gd name="T3" fmla="*/ 57 h 90"/>
                <a:gd name="T4" fmla="*/ 24 w 183"/>
                <a:gd name="T5" fmla="*/ 42 h 90"/>
                <a:gd name="T6" fmla="*/ 0 w 183"/>
                <a:gd name="T7" fmla="*/ 60 h 90"/>
                <a:gd name="T8" fmla="*/ 94 w 183"/>
                <a:gd name="T9" fmla="*/ 90 h 90"/>
                <a:gd name="T10" fmla="*/ 149 w 183"/>
                <a:gd name="T11" fmla="*/ 42 h 90"/>
                <a:gd name="T12" fmla="*/ 183 w 183"/>
                <a:gd name="T13" fmla="*/ 11 h 90"/>
                <a:gd name="T14" fmla="*/ 139 w 183"/>
                <a:gd name="T15" fmla="*/ 0 h 90"/>
                <a:gd name="T16" fmla="*/ 108 w 183"/>
                <a:gd name="T17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90">
                  <a:moveTo>
                    <a:pt x="108" y="29"/>
                  </a:moveTo>
                  <a:lnTo>
                    <a:pt x="76" y="57"/>
                  </a:lnTo>
                  <a:lnTo>
                    <a:pt x="24" y="42"/>
                  </a:lnTo>
                  <a:lnTo>
                    <a:pt x="0" y="60"/>
                  </a:lnTo>
                  <a:lnTo>
                    <a:pt x="94" y="90"/>
                  </a:lnTo>
                  <a:lnTo>
                    <a:pt x="149" y="42"/>
                  </a:lnTo>
                  <a:lnTo>
                    <a:pt x="183" y="11"/>
                  </a:lnTo>
                  <a:lnTo>
                    <a:pt x="139" y="0"/>
                  </a:lnTo>
                  <a:lnTo>
                    <a:pt x="108" y="2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2" name="Freeform 38">
              <a:extLst>
                <a:ext uri="{FF2B5EF4-FFF2-40B4-BE49-F238E27FC236}">
                  <a16:creationId xmlns:a16="http://schemas.microsoft.com/office/drawing/2014/main" id="{5375F7E1-CBF6-9FFB-5747-CD67EC4F4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" y="3492"/>
              <a:ext cx="176" cy="128"/>
            </a:xfrm>
            <a:custGeom>
              <a:avLst/>
              <a:gdLst>
                <a:gd name="T0" fmla="*/ 176 w 176"/>
                <a:gd name="T1" fmla="*/ 14 h 128"/>
                <a:gd name="T2" fmla="*/ 118 w 176"/>
                <a:gd name="T3" fmla="*/ 0 h 128"/>
                <a:gd name="T4" fmla="*/ 0 w 176"/>
                <a:gd name="T5" fmla="*/ 107 h 128"/>
                <a:gd name="T6" fmla="*/ 64 w 176"/>
                <a:gd name="T7" fmla="*/ 128 h 128"/>
                <a:gd name="T8" fmla="*/ 73 w 176"/>
                <a:gd name="T9" fmla="*/ 118 h 128"/>
                <a:gd name="T10" fmla="*/ 20 w 176"/>
                <a:gd name="T11" fmla="*/ 101 h 128"/>
                <a:gd name="T12" fmla="*/ 42 w 176"/>
                <a:gd name="T13" fmla="*/ 80 h 128"/>
                <a:gd name="T14" fmla="*/ 94 w 176"/>
                <a:gd name="T15" fmla="*/ 97 h 128"/>
                <a:gd name="T16" fmla="*/ 120 w 176"/>
                <a:gd name="T17" fmla="*/ 71 h 128"/>
                <a:gd name="T18" fmla="*/ 69 w 176"/>
                <a:gd name="T19" fmla="*/ 56 h 128"/>
                <a:gd name="T20" fmla="*/ 109 w 176"/>
                <a:gd name="T21" fmla="*/ 19 h 128"/>
                <a:gd name="T22" fmla="*/ 154 w 176"/>
                <a:gd name="T23" fmla="*/ 31 h 128"/>
                <a:gd name="T24" fmla="*/ 176 w 176"/>
                <a:gd name="T25" fmla="*/ 1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28">
                  <a:moveTo>
                    <a:pt x="176" y="14"/>
                  </a:moveTo>
                  <a:lnTo>
                    <a:pt x="118" y="0"/>
                  </a:lnTo>
                  <a:lnTo>
                    <a:pt x="0" y="107"/>
                  </a:lnTo>
                  <a:lnTo>
                    <a:pt x="64" y="128"/>
                  </a:lnTo>
                  <a:lnTo>
                    <a:pt x="73" y="118"/>
                  </a:lnTo>
                  <a:lnTo>
                    <a:pt x="20" y="101"/>
                  </a:lnTo>
                  <a:lnTo>
                    <a:pt x="42" y="80"/>
                  </a:lnTo>
                  <a:lnTo>
                    <a:pt x="94" y="97"/>
                  </a:lnTo>
                  <a:lnTo>
                    <a:pt x="120" y="71"/>
                  </a:lnTo>
                  <a:lnTo>
                    <a:pt x="69" y="56"/>
                  </a:lnTo>
                  <a:lnTo>
                    <a:pt x="109" y="19"/>
                  </a:lnTo>
                  <a:lnTo>
                    <a:pt x="154" y="31"/>
                  </a:lnTo>
                  <a:lnTo>
                    <a:pt x="176" y="14"/>
                  </a:lnTo>
                  <a:close/>
                </a:path>
              </a:pathLst>
            </a:custGeom>
            <a:solidFill>
              <a:srgbClr val="80C2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3" name="Freeform 39">
              <a:extLst>
                <a:ext uri="{FF2B5EF4-FFF2-40B4-BE49-F238E27FC236}">
                  <a16:creationId xmlns:a16="http://schemas.microsoft.com/office/drawing/2014/main" id="{1357EDC0-B82A-84C6-E934-5BCEDA2B1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" y="3506"/>
              <a:ext cx="172" cy="135"/>
            </a:xfrm>
            <a:custGeom>
              <a:avLst/>
              <a:gdLst>
                <a:gd name="T0" fmla="*/ 112 w 172"/>
                <a:gd name="T1" fmla="*/ 0 h 135"/>
                <a:gd name="T2" fmla="*/ 90 w 172"/>
                <a:gd name="T3" fmla="*/ 17 h 135"/>
                <a:gd name="T4" fmla="*/ 142 w 172"/>
                <a:gd name="T5" fmla="*/ 31 h 135"/>
                <a:gd name="T6" fmla="*/ 107 w 172"/>
                <a:gd name="T7" fmla="*/ 71 h 135"/>
                <a:gd name="T8" fmla="*/ 56 w 172"/>
                <a:gd name="T9" fmla="*/ 57 h 135"/>
                <a:gd name="T10" fmla="*/ 30 w 172"/>
                <a:gd name="T11" fmla="*/ 83 h 135"/>
                <a:gd name="T12" fmla="*/ 82 w 172"/>
                <a:gd name="T13" fmla="*/ 100 h 135"/>
                <a:gd name="T14" fmla="*/ 62 w 172"/>
                <a:gd name="T15" fmla="*/ 121 h 135"/>
                <a:gd name="T16" fmla="*/ 9 w 172"/>
                <a:gd name="T17" fmla="*/ 104 h 135"/>
                <a:gd name="T18" fmla="*/ 0 w 172"/>
                <a:gd name="T19" fmla="*/ 114 h 135"/>
                <a:gd name="T20" fmla="*/ 63 w 172"/>
                <a:gd name="T21" fmla="*/ 135 h 135"/>
                <a:gd name="T22" fmla="*/ 172 w 172"/>
                <a:gd name="T23" fmla="*/ 15 h 135"/>
                <a:gd name="T24" fmla="*/ 112 w 172"/>
                <a:gd name="T2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135">
                  <a:moveTo>
                    <a:pt x="112" y="0"/>
                  </a:moveTo>
                  <a:lnTo>
                    <a:pt x="90" y="17"/>
                  </a:lnTo>
                  <a:lnTo>
                    <a:pt x="142" y="31"/>
                  </a:lnTo>
                  <a:lnTo>
                    <a:pt x="107" y="71"/>
                  </a:lnTo>
                  <a:lnTo>
                    <a:pt x="56" y="57"/>
                  </a:lnTo>
                  <a:lnTo>
                    <a:pt x="30" y="83"/>
                  </a:lnTo>
                  <a:lnTo>
                    <a:pt x="82" y="100"/>
                  </a:lnTo>
                  <a:lnTo>
                    <a:pt x="62" y="121"/>
                  </a:lnTo>
                  <a:lnTo>
                    <a:pt x="9" y="104"/>
                  </a:lnTo>
                  <a:lnTo>
                    <a:pt x="0" y="114"/>
                  </a:lnTo>
                  <a:lnTo>
                    <a:pt x="63" y="135"/>
                  </a:lnTo>
                  <a:lnTo>
                    <a:pt x="172" y="1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80C2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4" name="Freeform 40">
              <a:extLst>
                <a:ext uri="{FF2B5EF4-FFF2-40B4-BE49-F238E27FC236}">
                  <a16:creationId xmlns:a16="http://schemas.microsoft.com/office/drawing/2014/main" id="{54D0DC54-4CBC-35A7-F82D-9B8D0AD90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" y="3498"/>
              <a:ext cx="171" cy="95"/>
            </a:xfrm>
            <a:custGeom>
              <a:avLst/>
              <a:gdLst>
                <a:gd name="T0" fmla="*/ 70 w 171"/>
                <a:gd name="T1" fmla="*/ 0 h 95"/>
                <a:gd name="T2" fmla="*/ 0 w 171"/>
                <a:gd name="T3" fmla="*/ 58 h 95"/>
                <a:gd name="T4" fmla="*/ 54 w 171"/>
                <a:gd name="T5" fmla="*/ 77 h 95"/>
                <a:gd name="T6" fmla="*/ 108 w 171"/>
                <a:gd name="T7" fmla="*/ 95 h 95"/>
                <a:gd name="T8" fmla="*/ 171 w 171"/>
                <a:gd name="T9" fmla="*/ 37 h 95"/>
                <a:gd name="T10" fmla="*/ 163 w 171"/>
                <a:gd name="T11" fmla="*/ 35 h 95"/>
                <a:gd name="T12" fmla="*/ 108 w 171"/>
                <a:gd name="T13" fmla="*/ 83 h 95"/>
                <a:gd name="T14" fmla="*/ 14 w 171"/>
                <a:gd name="T15" fmla="*/ 53 h 95"/>
                <a:gd name="T16" fmla="*/ 38 w 171"/>
                <a:gd name="T17" fmla="*/ 35 h 95"/>
                <a:gd name="T18" fmla="*/ 90 w 171"/>
                <a:gd name="T19" fmla="*/ 50 h 95"/>
                <a:gd name="T20" fmla="*/ 122 w 171"/>
                <a:gd name="T21" fmla="*/ 22 h 95"/>
                <a:gd name="T22" fmla="*/ 114 w 171"/>
                <a:gd name="T23" fmla="*/ 18 h 95"/>
                <a:gd name="T24" fmla="*/ 96 w 171"/>
                <a:gd name="T25" fmla="*/ 36 h 95"/>
                <a:gd name="T26" fmla="*/ 54 w 171"/>
                <a:gd name="T27" fmla="*/ 23 h 95"/>
                <a:gd name="T28" fmla="*/ 79 w 171"/>
                <a:gd name="T29" fmla="*/ 2 h 95"/>
                <a:gd name="T30" fmla="*/ 70 w 171"/>
                <a:gd name="T3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1" h="95">
                  <a:moveTo>
                    <a:pt x="70" y="0"/>
                  </a:moveTo>
                  <a:lnTo>
                    <a:pt x="0" y="58"/>
                  </a:lnTo>
                  <a:lnTo>
                    <a:pt x="54" y="77"/>
                  </a:lnTo>
                  <a:lnTo>
                    <a:pt x="108" y="95"/>
                  </a:lnTo>
                  <a:lnTo>
                    <a:pt x="171" y="37"/>
                  </a:lnTo>
                  <a:lnTo>
                    <a:pt x="163" y="35"/>
                  </a:lnTo>
                  <a:lnTo>
                    <a:pt x="108" y="83"/>
                  </a:lnTo>
                  <a:lnTo>
                    <a:pt x="14" y="53"/>
                  </a:lnTo>
                  <a:lnTo>
                    <a:pt x="38" y="35"/>
                  </a:lnTo>
                  <a:lnTo>
                    <a:pt x="90" y="50"/>
                  </a:lnTo>
                  <a:lnTo>
                    <a:pt x="122" y="22"/>
                  </a:lnTo>
                  <a:lnTo>
                    <a:pt x="114" y="18"/>
                  </a:lnTo>
                  <a:lnTo>
                    <a:pt x="96" y="36"/>
                  </a:lnTo>
                  <a:lnTo>
                    <a:pt x="54" y="23"/>
                  </a:lnTo>
                  <a:lnTo>
                    <a:pt x="79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80C2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5" name="Freeform 41">
              <a:extLst>
                <a:ext uri="{FF2B5EF4-FFF2-40B4-BE49-F238E27FC236}">
                  <a16:creationId xmlns:a16="http://schemas.microsoft.com/office/drawing/2014/main" id="{07CB9E25-C78D-8C0C-2136-2225F0C03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1" y="3516"/>
              <a:ext cx="127" cy="165"/>
            </a:xfrm>
            <a:custGeom>
              <a:avLst/>
              <a:gdLst>
                <a:gd name="T0" fmla="*/ 127 w 127"/>
                <a:gd name="T1" fmla="*/ 48 h 165"/>
                <a:gd name="T2" fmla="*/ 127 w 127"/>
                <a:gd name="T3" fmla="*/ 7 h 165"/>
                <a:gd name="T4" fmla="*/ 126 w 127"/>
                <a:gd name="T5" fmla="*/ 4 h 165"/>
                <a:gd name="T6" fmla="*/ 124 w 127"/>
                <a:gd name="T7" fmla="*/ 0 h 165"/>
                <a:gd name="T8" fmla="*/ 4 w 127"/>
                <a:gd name="T9" fmla="*/ 136 h 165"/>
                <a:gd name="T10" fmla="*/ 0 w 127"/>
                <a:gd name="T11" fmla="*/ 141 h 165"/>
                <a:gd name="T12" fmla="*/ 0 w 127"/>
                <a:gd name="T13" fmla="*/ 165 h 165"/>
                <a:gd name="T14" fmla="*/ 127 w 127"/>
                <a:gd name="T15" fmla="*/ 95 h 165"/>
                <a:gd name="T16" fmla="*/ 127 w 127"/>
                <a:gd name="T17" fmla="*/ 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65">
                  <a:moveTo>
                    <a:pt x="127" y="48"/>
                  </a:moveTo>
                  <a:lnTo>
                    <a:pt x="127" y="7"/>
                  </a:lnTo>
                  <a:lnTo>
                    <a:pt x="126" y="4"/>
                  </a:lnTo>
                  <a:lnTo>
                    <a:pt x="124" y="0"/>
                  </a:lnTo>
                  <a:lnTo>
                    <a:pt x="4" y="136"/>
                  </a:lnTo>
                  <a:lnTo>
                    <a:pt x="0" y="141"/>
                  </a:lnTo>
                  <a:lnTo>
                    <a:pt x="0" y="165"/>
                  </a:lnTo>
                  <a:lnTo>
                    <a:pt x="127" y="95"/>
                  </a:lnTo>
                  <a:lnTo>
                    <a:pt x="127" y="48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6" name="Freeform 42">
              <a:extLst>
                <a:ext uri="{FF2B5EF4-FFF2-40B4-BE49-F238E27FC236}">
                  <a16:creationId xmlns:a16="http://schemas.microsoft.com/office/drawing/2014/main" id="{D573E45F-3B5F-ACD3-607F-D9CAABCE0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5" y="3459"/>
              <a:ext cx="152" cy="76"/>
            </a:xfrm>
            <a:custGeom>
              <a:avLst/>
              <a:gdLst>
                <a:gd name="T0" fmla="*/ 0 w 152"/>
                <a:gd name="T1" fmla="*/ 39 h 76"/>
                <a:gd name="T2" fmla="*/ 9 w 152"/>
                <a:gd name="T3" fmla="*/ 41 h 76"/>
                <a:gd name="T4" fmla="*/ 35 w 152"/>
                <a:gd name="T5" fmla="*/ 19 h 76"/>
                <a:gd name="T6" fmla="*/ 77 w 152"/>
                <a:gd name="T7" fmla="*/ 29 h 76"/>
                <a:gd name="T8" fmla="*/ 44 w 152"/>
                <a:gd name="T9" fmla="*/ 57 h 76"/>
                <a:gd name="T10" fmla="*/ 52 w 152"/>
                <a:gd name="T11" fmla="*/ 61 h 76"/>
                <a:gd name="T12" fmla="*/ 83 w 152"/>
                <a:gd name="T13" fmla="*/ 32 h 76"/>
                <a:gd name="T14" fmla="*/ 127 w 152"/>
                <a:gd name="T15" fmla="*/ 43 h 76"/>
                <a:gd name="T16" fmla="*/ 93 w 152"/>
                <a:gd name="T17" fmla="*/ 74 h 76"/>
                <a:gd name="T18" fmla="*/ 101 w 152"/>
                <a:gd name="T19" fmla="*/ 76 h 76"/>
                <a:gd name="T20" fmla="*/ 152 w 152"/>
                <a:gd name="T21" fmla="*/ 27 h 76"/>
                <a:gd name="T22" fmla="*/ 43 w 152"/>
                <a:gd name="T23" fmla="*/ 0 h 76"/>
                <a:gd name="T24" fmla="*/ 0 w 152"/>
                <a:gd name="T25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76">
                  <a:moveTo>
                    <a:pt x="0" y="39"/>
                  </a:moveTo>
                  <a:lnTo>
                    <a:pt x="9" y="41"/>
                  </a:lnTo>
                  <a:lnTo>
                    <a:pt x="35" y="19"/>
                  </a:lnTo>
                  <a:lnTo>
                    <a:pt x="77" y="29"/>
                  </a:lnTo>
                  <a:lnTo>
                    <a:pt x="44" y="57"/>
                  </a:lnTo>
                  <a:lnTo>
                    <a:pt x="52" y="61"/>
                  </a:lnTo>
                  <a:lnTo>
                    <a:pt x="83" y="32"/>
                  </a:lnTo>
                  <a:lnTo>
                    <a:pt x="127" y="43"/>
                  </a:lnTo>
                  <a:lnTo>
                    <a:pt x="93" y="74"/>
                  </a:lnTo>
                  <a:lnTo>
                    <a:pt x="101" y="76"/>
                  </a:lnTo>
                  <a:lnTo>
                    <a:pt x="152" y="27"/>
                  </a:lnTo>
                  <a:lnTo>
                    <a:pt x="43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0C2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7" name="Freeform 43">
              <a:extLst>
                <a:ext uri="{FF2B5EF4-FFF2-40B4-BE49-F238E27FC236}">
                  <a16:creationId xmlns:a16="http://schemas.microsoft.com/office/drawing/2014/main" id="{95E8C0AF-EDBA-2BE3-ED1C-AA234AC1F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" y="3484"/>
              <a:ext cx="41" cy="153"/>
            </a:xfrm>
            <a:custGeom>
              <a:avLst/>
              <a:gdLst>
                <a:gd name="T0" fmla="*/ 24 w 41"/>
                <a:gd name="T1" fmla="*/ 114 h 153"/>
                <a:gd name="T2" fmla="*/ 24 w 41"/>
                <a:gd name="T3" fmla="*/ 108 h 153"/>
                <a:gd name="T4" fmla="*/ 23 w 41"/>
                <a:gd name="T5" fmla="*/ 87 h 153"/>
                <a:gd name="T6" fmla="*/ 19 w 41"/>
                <a:gd name="T7" fmla="*/ 37 h 153"/>
                <a:gd name="T8" fmla="*/ 16 w 41"/>
                <a:gd name="T9" fmla="*/ 23 h 153"/>
                <a:gd name="T10" fmla="*/ 11 w 41"/>
                <a:gd name="T11" fmla="*/ 16 h 153"/>
                <a:gd name="T12" fmla="*/ 8 w 41"/>
                <a:gd name="T13" fmla="*/ 0 h 153"/>
                <a:gd name="T14" fmla="*/ 4 w 41"/>
                <a:gd name="T15" fmla="*/ 2 h 153"/>
                <a:gd name="T16" fmla="*/ 5 w 41"/>
                <a:gd name="T17" fmla="*/ 17 h 153"/>
                <a:gd name="T18" fmla="*/ 1 w 41"/>
                <a:gd name="T19" fmla="*/ 18 h 153"/>
                <a:gd name="T20" fmla="*/ 0 w 41"/>
                <a:gd name="T21" fmla="*/ 22 h 153"/>
                <a:gd name="T22" fmla="*/ 4 w 41"/>
                <a:gd name="T23" fmla="*/ 47 h 153"/>
                <a:gd name="T24" fmla="*/ 8 w 41"/>
                <a:gd name="T25" fmla="*/ 109 h 153"/>
                <a:gd name="T26" fmla="*/ 7 w 41"/>
                <a:gd name="T27" fmla="*/ 143 h 153"/>
                <a:gd name="T28" fmla="*/ 7 w 41"/>
                <a:gd name="T29" fmla="*/ 146 h 153"/>
                <a:gd name="T30" fmla="*/ 9 w 41"/>
                <a:gd name="T31" fmla="*/ 149 h 153"/>
                <a:gd name="T32" fmla="*/ 11 w 41"/>
                <a:gd name="T33" fmla="*/ 152 h 153"/>
                <a:gd name="T34" fmla="*/ 17 w 41"/>
                <a:gd name="T35" fmla="*/ 153 h 153"/>
                <a:gd name="T36" fmla="*/ 26 w 41"/>
                <a:gd name="T37" fmla="*/ 153 h 153"/>
                <a:gd name="T38" fmla="*/ 34 w 41"/>
                <a:gd name="T39" fmla="*/ 149 h 153"/>
                <a:gd name="T40" fmla="*/ 38 w 41"/>
                <a:gd name="T41" fmla="*/ 143 h 153"/>
                <a:gd name="T42" fmla="*/ 40 w 41"/>
                <a:gd name="T43" fmla="*/ 138 h 153"/>
                <a:gd name="T44" fmla="*/ 41 w 41"/>
                <a:gd name="T45" fmla="*/ 134 h 153"/>
                <a:gd name="T46" fmla="*/ 40 w 41"/>
                <a:gd name="T47" fmla="*/ 129 h 153"/>
                <a:gd name="T48" fmla="*/ 36 w 41"/>
                <a:gd name="T49" fmla="*/ 125 h 153"/>
                <a:gd name="T50" fmla="*/ 24 w 41"/>
                <a:gd name="T51" fmla="*/ 11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153">
                  <a:moveTo>
                    <a:pt x="24" y="114"/>
                  </a:moveTo>
                  <a:lnTo>
                    <a:pt x="24" y="108"/>
                  </a:lnTo>
                  <a:lnTo>
                    <a:pt x="23" y="87"/>
                  </a:lnTo>
                  <a:lnTo>
                    <a:pt x="19" y="37"/>
                  </a:lnTo>
                  <a:lnTo>
                    <a:pt x="16" y="23"/>
                  </a:lnTo>
                  <a:lnTo>
                    <a:pt x="11" y="16"/>
                  </a:lnTo>
                  <a:lnTo>
                    <a:pt x="8" y="0"/>
                  </a:lnTo>
                  <a:lnTo>
                    <a:pt x="4" y="2"/>
                  </a:lnTo>
                  <a:lnTo>
                    <a:pt x="5" y="17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4" y="47"/>
                  </a:lnTo>
                  <a:lnTo>
                    <a:pt x="8" y="109"/>
                  </a:lnTo>
                  <a:lnTo>
                    <a:pt x="7" y="143"/>
                  </a:lnTo>
                  <a:lnTo>
                    <a:pt x="7" y="146"/>
                  </a:lnTo>
                  <a:lnTo>
                    <a:pt x="9" y="149"/>
                  </a:lnTo>
                  <a:lnTo>
                    <a:pt x="11" y="152"/>
                  </a:lnTo>
                  <a:lnTo>
                    <a:pt x="17" y="153"/>
                  </a:lnTo>
                  <a:lnTo>
                    <a:pt x="26" y="153"/>
                  </a:lnTo>
                  <a:lnTo>
                    <a:pt x="34" y="149"/>
                  </a:lnTo>
                  <a:lnTo>
                    <a:pt x="38" y="143"/>
                  </a:lnTo>
                  <a:lnTo>
                    <a:pt x="40" y="138"/>
                  </a:lnTo>
                  <a:lnTo>
                    <a:pt x="41" y="134"/>
                  </a:lnTo>
                  <a:lnTo>
                    <a:pt x="40" y="129"/>
                  </a:lnTo>
                  <a:lnTo>
                    <a:pt x="36" y="125"/>
                  </a:lnTo>
                  <a:lnTo>
                    <a:pt x="24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8" name="Freeform 44">
              <a:extLst>
                <a:ext uri="{FF2B5EF4-FFF2-40B4-BE49-F238E27FC236}">
                  <a16:creationId xmlns:a16="http://schemas.microsoft.com/office/drawing/2014/main" id="{F3582AC2-878E-B63D-4718-B5E4BE8C2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" y="3763"/>
              <a:ext cx="141" cy="89"/>
            </a:xfrm>
            <a:custGeom>
              <a:avLst/>
              <a:gdLst>
                <a:gd name="T0" fmla="*/ 141 w 141"/>
                <a:gd name="T1" fmla="*/ 75 h 89"/>
                <a:gd name="T2" fmla="*/ 90 w 141"/>
                <a:gd name="T3" fmla="*/ 41 h 89"/>
                <a:gd name="T4" fmla="*/ 99 w 141"/>
                <a:gd name="T5" fmla="*/ 36 h 89"/>
                <a:gd name="T6" fmla="*/ 42 w 141"/>
                <a:gd name="T7" fmla="*/ 0 h 89"/>
                <a:gd name="T8" fmla="*/ 0 w 141"/>
                <a:gd name="T9" fmla="*/ 16 h 89"/>
                <a:gd name="T10" fmla="*/ 106 w 141"/>
                <a:gd name="T11" fmla="*/ 89 h 89"/>
                <a:gd name="T12" fmla="*/ 141 w 141"/>
                <a:gd name="T13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89">
                  <a:moveTo>
                    <a:pt x="141" y="75"/>
                  </a:moveTo>
                  <a:lnTo>
                    <a:pt x="90" y="41"/>
                  </a:lnTo>
                  <a:lnTo>
                    <a:pt x="99" y="36"/>
                  </a:lnTo>
                  <a:lnTo>
                    <a:pt x="42" y="0"/>
                  </a:lnTo>
                  <a:lnTo>
                    <a:pt x="0" y="16"/>
                  </a:lnTo>
                  <a:lnTo>
                    <a:pt x="106" y="89"/>
                  </a:lnTo>
                  <a:lnTo>
                    <a:pt x="141" y="7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89" name="Freeform 45">
              <a:extLst>
                <a:ext uri="{FF2B5EF4-FFF2-40B4-BE49-F238E27FC236}">
                  <a16:creationId xmlns:a16="http://schemas.microsoft.com/office/drawing/2014/main" id="{4101F657-6732-53C7-2887-73E9572C6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" y="3511"/>
              <a:ext cx="137" cy="66"/>
            </a:xfrm>
            <a:custGeom>
              <a:avLst/>
              <a:gdLst>
                <a:gd name="T0" fmla="*/ 85 w 137"/>
                <a:gd name="T1" fmla="*/ 12 h 66"/>
                <a:gd name="T2" fmla="*/ 40 w 137"/>
                <a:gd name="T3" fmla="*/ 0 h 66"/>
                <a:gd name="T4" fmla="*/ 0 w 137"/>
                <a:gd name="T5" fmla="*/ 37 h 66"/>
                <a:gd name="T6" fmla="*/ 51 w 137"/>
                <a:gd name="T7" fmla="*/ 52 h 66"/>
                <a:gd name="T8" fmla="*/ 102 w 137"/>
                <a:gd name="T9" fmla="*/ 66 h 66"/>
                <a:gd name="T10" fmla="*/ 137 w 137"/>
                <a:gd name="T11" fmla="*/ 26 h 66"/>
                <a:gd name="T12" fmla="*/ 85 w 137"/>
                <a:gd name="T13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66">
                  <a:moveTo>
                    <a:pt x="85" y="12"/>
                  </a:moveTo>
                  <a:lnTo>
                    <a:pt x="40" y="0"/>
                  </a:lnTo>
                  <a:lnTo>
                    <a:pt x="0" y="37"/>
                  </a:lnTo>
                  <a:lnTo>
                    <a:pt x="51" y="52"/>
                  </a:lnTo>
                  <a:lnTo>
                    <a:pt x="102" y="66"/>
                  </a:lnTo>
                  <a:lnTo>
                    <a:pt x="137" y="26"/>
                  </a:lnTo>
                  <a:lnTo>
                    <a:pt x="85" y="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2990" name="Freeform 46">
              <a:extLst>
                <a:ext uri="{FF2B5EF4-FFF2-40B4-BE49-F238E27FC236}">
                  <a16:creationId xmlns:a16="http://schemas.microsoft.com/office/drawing/2014/main" id="{A803E2CB-59E6-EB6A-1485-88DBE0134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" y="3408"/>
              <a:ext cx="75" cy="141"/>
            </a:xfrm>
            <a:custGeom>
              <a:avLst/>
              <a:gdLst>
                <a:gd name="T0" fmla="*/ 60 w 75"/>
                <a:gd name="T1" fmla="*/ 48 h 141"/>
                <a:gd name="T2" fmla="*/ 56 w 75"/>
                <a:gd name="T3" fmla="*/ 44 h 141"/>
                <a:gd name="T4" fmla="*/ 53 w 75"/>
                <a:gd name="T5" fmla="*/ 36 h 141"/>
                <a:gd name="T6" fmla="*/ 52 w 75"/>
                <a:gd name="T7" fmla="*/ 32 h 141"/>
                <a:gd name="T8" fmla="*/ 52 w 75"/>
                <a:gd name="T9" fmla="*/ 28 h 141"/>
                <a:gd name="T10" fmla="*/ 54 w 75"/>
                <a:gd name="T11" fmla="*/ 18 h 141"/>
                <a:gd name="T12" fmla="*/ 35 w 75"/>
                <a:gd name="T13" fmla="*/ 14 h 141"/>
                <a:gd name="T14" fmla="*/ 15 w 75"/>
                <a:gd name="T15" fmla="*/ 6 h 141"/>
                <a:gd name="T16" fmla="*/ 0 w 75"/>
                <a:gd name="T17" fmla="*/ 0 h 141"/>
                <a:gd name="T18" fmla="*/ 40 w 75"/>
                <a:gd name="T19" fmla="*/ 86 h 141"/>
                <a:gd name="T20" fmla="*/ 44 w 75"/>
                <a:gd name="T21" fmla="*/ 132 h 141"/>
                <a:gd name="T22" fmla="*/ 46 w 75"/>
                <a:gd name="T23" fmla="*/ 141 h 141"/>
                <a:gd name="T24" fmla="*/ 62 w 75"/>
                <a:gd name="T25" fmla="*/ 123 h 141"/>
                <a:gd name="T26" fmla="*/ 71 w 75"/>
                <a:gd name="T27" fmla="*/ 117 h 141"/>
                <a:gd name="T28" fmla="*/ 75 w 75"/>
                <a:gd name="T29" fmla="*/ 94 h 141"/>
                <a:gd name="T30" fmla="*/ 68 w 75"/>
                <a:gd name="T31" fmla="*/ 80 h 141"/>
                <a:gd name="T32" fmla="*/ 62 w 75"/>
                <a:gd name="T33" fmla="*/ 62 h 141"/>
                <a:gd name="T34" fmla="*/ 60 w 75"/>
                <a:gd name="T35" fmla="*/ 4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141">
                  <a:moveTo>
                    <a:pt x="60" y="48"/>
                  </a:moveTo>
                  <a:lnTo>
                    <a:pt x="56" y="44"/>
                  </a:lnTo>
                  <a:lnTo>
                    <a:pt x="53" y="36"/>
                  </a:lnTo>
                  <a:lnTo>
                    <a:pt x="52" y="32"/>
                  </a:lnTo>
                  <a:lnTo>
                    <a:pt x="52" y="28"/>
                  </a:lnTo>
                  <a:lnTo>
                    <a:pt x="54" y="18"/>
                  </a:lnTo>
                  <a:lnTo>
                    <a:pt x="35" y="14"/>
                  </a:lnTo>
                  <a:lnTo>
                    <a:pt x="15" y="6"/>
                  </a:lnTo>
                  <a:lnTo>
                    <a:pt x="0" y="0"/>
                  </a:lnTo>
                  <a:lnTo>
                    <a:pt x="40" y="86"/>
                  </a:lnTo>
                  <a:lnTo>
                    <a:pt x="44" y="132"/>
                  </a:lnTo>
                  <a:lnTo>
                    <a:pt x="46" y="141"/>
                  </a:lnTo>
                  <a:lnTo>
                    <a:pt x="62" y="123"/>
                  </a:lnTo>
                  <a:lnTo>
                    <a:pt x="71" y="117"/>
                  </a:lnTo>
                  <a:lnTo>
                    <a:pt x="75" y="94"/>
                  </a:lnTo>
                  <a:lnTo>
                    <a:pt x="68" y="80"/>
                  </a:lnTo>
                  <a:lnTo>
                    <a:pt x="62" y="62"/>
                  </a:lnTo>
                  <a:lnTo>
                    <a:pt x="60" y="4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2991" name="Freeform 47">
              <a:extLst>
                <a:ext uri="{FF2B5EF4-FFF2-40B4-BE49-F238E27FC236}">
                  <a16:creationId xmlns:a16="http://schemas.microsoft.com/office/drawing/2014/main" id="{D169C5A1-77D4-19CD-A560-01AC1C6D1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3" y="3572"/>
              <a:ext cx="126" cy="55"/>
            </a:xfrm>
            <a:custGeom>
              <a:avLst/>
              <a:gdLst>
                <a:gd name="T0" fmla="*/ 74 w 126"/>
                <a:gd name="T1" fmla="*/ 17 h 55"/>
                <a:gd name="T2" fmla="*/ 22 w 126"/>
                <a:gd name="T3" fmla="*/ 0 h 55"/>
                <a:gd name="T4" fmla="*/ 0 w 126"/>
                <a:gd name="T5" fmla="*/ 21 h 55"/>
                <a:gd name="T6" fmla="*/ 53 w 126"/>
                <a:gd name="T7" fmla="*/ 38 h 55"/>
                <a:gd name="T8" fmla="*/ 106 w 126"/>
                <a:gd name="T9" fmla="*/ 55 h 55"/>
                <a:gd name="T10" fmla="*/ 126 w 126"/>
                <a:gd name="T11" fmla="*/ 34 h 55"/>
                <a:gd name="T12" fmla="*/ 74 w 126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55">
                  <a:moveTo>
                    <a:pt x="74" y="17"/>
                  </a:moveTo>
                  <a:lnTo>
                    <a:pt x="22" y="0"/>
                  </a:lnTo>
                  <a:lnTo>
                    <a:pt x="0" y="21"/>
                  </a:lnTo>
                  <a:lnTo>
                    <a:pt x="53" y="38"/>
                  </a:lnTo>
                  <a:lnTo>
                    <a:pt x="106" y="55"/>
                  </a:lnTo>
                  <a:lnTo>
                    <a:pt x="126" y="34"/>
                  </a:lnTo>
                  <a:lnTo>
                    <a:pt x="74" y="1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2992" name="Freeform 48">
              <a:extLst>
                <a:ext uri="{FF2B5EF4-FFF2-40B4-BE49-F238E27FC236}">
                  <a16:creationId xmlns:a16="http://schemas.microsoft.com/office/drawing/2014/main" id="{F0A435DB-C53F-5FB6-A804-AC9E2228A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" y="3757"/>
              <a:ext cx="125" cy="99"/>
            </a:xfrm>
            <a:custGeom>
              <a:avLst/>
              <a:gdLst>
                <a:gd name="T0" fmla="*/ 125 w 125"/>
                <a:gd name="T1" fmla="*/ 95 h 99"/>
                <a:gd name="T2" fmla="*/ 19 w 125"/>
                <a:gd name="T3" fmla="*/ 22 h 99"/>
                <a:gd name="T4" fmla="*/ 61 w 125"/>
                <a:gd name="T5" fmla="*/ 6 h 99"/>
                <a:gd name="T6" fmla="*/ 54 w 125"/>
                <a:gd name="T7" fmla="*/ 0 h 99"/>
                <a:gd name="T8" fmla="*/ 0 w 125"/>
                <a:gd name="T9" fmla="*/ 21 h 99"/>
                <a:gd name="T10" fmla="*/ 113 w 125"/>
                <a:gd name="T11" fmla="*/ 99 h 99"/>
                <a:gd name="T12" fmla="*/ 125 w 125"/>
                <a:gd name="T13" fmla="*/ 9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99">
                  <a:moveTo>
                    <a:pt x="125" y="95"/>
                  </a:moveTo>
                  <a:lnTo>
                    <a:pt x="19" y="22"/>
                  </a:lnTo>
                  <a:lnTo>
                    <a:pt x="61" y="6"/>
                  </a:lnTo>
                  <a:lnTo>
                    <a:pt x="54" y="0"/>
                  </a:lnTo>
                  <a:lnTo>
                    <a:pt x="0" y="21"/>
                  </a:lnTo>
                  <a:lnTo>
                    <a:pt x="113" y="99"/>
                  </a:lnTo>
                  <a:lnTo>
                    <a:pt x="125" y="95"/>
                  </a:lnTo>
                  <a:close/>
                </a:path>
              </a:pathLst>
            </a:custGeom>
            <a:solidFill>
              <a:srgbClr val="B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93" name="Freeform 49">
              <a:extLst>
                <a:ext uri="{FF2B5EF4-FFF2-40B4-BE49-F238E27FC236}">
                  <a16:creationId xmlns:a16="http://schemas.microsoft.com/office/drawing/2014/main" id="{5001C968-2819-4BF6-015E-6BE3AB873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8" y="3746"/>
              <a:ext cx="115" cy="43"/>
            </a:xfrm>
            <a:custGeom>
              <a:avLst/>
              <a:gdLst>
                <a:gd name="T0" fmla="*/ 18 w 115"/>
                <a:gd name="T1" fmla="*/ 43 h 43"/>
                <a:gd name="T2" fmla="*/ 115 w 115"/>
                <a:gd name="T3" fmla="*/ 5 h 43"/>
                <a:gd name="T4" fmla="*/ 105 w 115"/>
                <a:gd name="T5" fmla="*/ 0 h 43"/>
                <a:gd name="T6" fmla="*/ 0 w 115"/>
                <a:gd name="T7" fmla="*/ 38 h 43"/>
                <a:gd name="T8" fmla="*/ 3 w 115"/>
                <a:gd name="T9" fmla="*/ 43 h 43"/>
                <a:gd name="T10" fmla="*/ 18 w 115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43">
                  <a:moveTo>
                    <a:pt x="18" y="43"/>
                  </a:moveTo>
                  <a:lnTo>
                    <a:pt x="115" y="5"/>
                  </a:lnTo>
                  <a:lnTo>
                    <a:pt x="105" y="0"/>
                  </a:lnTo>
                  <a:lnTo>
                    <a:pt x="0" y="38"/>
                  </a:lnTo>
                  <a:lnTo>
                    <a:pt x="3" y="43"/>
                  </a:lnTo>
                  <a:lnTo>
                    <a:pt x="18" y="43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94" name="Freeform 50">
              <a:extLst>
                <a:ext uri="{FF2B5EF4-FFF2-40B4-BE49-F238E27FC236}">
                  <a16:creationId xmlns:a16="http://schemas.microsoft.com/office/drawing/2014/main" id="{DC2D1500-2D70-D9BD-6B68-6F2709647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" y="3789"/>
              <a:ext cx="112" cy="94"/>
            </a:xfrm>
            <a:custGeom>
              <a:avLst/>
              <a:gdLst>
                <a:gd name="T0" fmla="*/ 12 w 112"/>
                <a:gd name="T1" fmla="*/ 44 h 94"/>
                <a:gd name="T2" fmla="*/ 75 w 112"/>
                <a:gd name="T3" fmla="*/ 94 h 94"/>
                <a:gd name="T4" fmla="*/ 112 w 112"/>
                <a:gd name="T5" fmla="*/ 80 h 94"/>
                <a:gd name="T6" fmla="*/ 63 w 112"/>
                <a:gd name="T7" fmla="*/ 45 h 94"/>
                <a:gd name="T8" fmla="*/ 76 w 112"/>
                <a:gd name="T9" fmla="*/ 38 h 94"/>
                <a:gd name="T10" fmla="*/ 24 w 112"/>
                <a:gd name="T11" fmla="*/ 0 h 94"/>
                <a:gd name="T12" fmla="*/ 11 w 112"/>
                <a:gd name="T13" fmla="*/ 5 h 94"/>
                <a:gd name="T14" fmla="*/ 14 w 112"/>
                <a:gd name="T15" fmla="*/ 8 h 94"/>
                <a:gd name="T16" fmla="*/ 13 w 112"/>
                <a:gd name="T17" fmla="*/ 19 h 94"/>
                <a:gd name="T18" fmla="*/ 8 w 112"/>
                <a:gd name="T19" fmla="*/ 24 h 94"/>
                <a:gd name="T20" fmla="*/ 0 w 112"/>
                <a:gd name="T21" fmla="*/ 28 h 94"/>
                <a:gd name="T22" fmla="*/ 11 w 112"/>
                <a:gd name="T23" fmla="*/ 37 h 94"/>
                <a:gd name="T24" fmla="*/ 12 w 112"/>
                <a:gd name="T25" fmla="*/ 4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94">
                  <a:moveTo>
                    <a:pt x="12" y="44"/>
                  </a:moveTo>
                  <a:lnTo>
                    <a:pt x="75" y="94"/>
                  </a:lnTo>
                  <a:lnTo>
                    <a:pt x="112" y="80"/>
                  </a:lnTo>
                  <a:lnTo>
                    <a:pt x="63" y="45"/>
                  </a:lnTo>
                  <a:lnTo>
                    <a:pt x="76" y="38"/>
                  </a:lnTo>
                  <a:lnTo>
                    <a:pt x="24" y="0"/>
                  </a:lnTo>
                  <a:lnTo>
                    <a:pt x="11" y="5"/>
                  </a:lnTo>
                  <a:lnTo>
                    <a:pt x="14" y="8"/>
                  </a:lnTo>
                  <a:lnTo>
                    <a:pt x="13" y="19"/>
                  </a:lnTo>
                  <a:lnTo>
                    <a:pt x="8" y="24"/>
                  </a:lnTo>
                  <a:lnTo>
                    <a:pt x="0" y="28"/>
                  </a:lnTo>
                  <a:lnTo>
                    <a:pt x="11" y="37"/>
                  </a:lnTo>
                  <a:lnTo>
                    <a:pt x="12" y="44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95" name="Freeform 51">
              <a:extLst>
                <a:ext uri="{FF2B5EF4-FFF2-40B4-BE49-F238E27FC236}">
                  <a16:creationId xmlns:a16="http://schemas.microsoft.com/office/drawing/2014/main" id="{96D10F88-2098-2D17-40F0-BB27B645C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3478"/>
              <a:ext cx="93" cy="56"/>
            </a:xfrm>
            <a:custGeom>
              <a:avLst/>
              <a:gdLst>
                <a:gd name="T0" fmla="*/ 25 w 93"/>
                <a:gd name="T1" fmla="*/ 22 h 56"/>
                <a:gd name="T2" fmla="*/ 0 w 93"/>
                <a:gd name="T3" fmla="*/ 43 h 56"/>
                <a:gd name="T4" fmla="*/ 42 w 93"/>
                <a:gd name="T5" fmla="*/ 56 h 56"/>
                <a:gd name="T6" fmla="*/ 60 w 93"/>
                <a:gd name="T7" fmla="*/ 38 h 56"/>
                <a:gd name="T8" fmla="*/ 93 w 93"/>
                <a:gd name="T9" fmla="*/ 10 h 56"/>
                <a:gd name="T10" fmla="*/ 51 w 93"/>
                <a:gd name="T11" fmla="*/ 0 h 56"/>
                <a:gd name="T12" fmla="*/ 25 w 93"/>
                <a:gd name="T13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56">
                  <a:moveTo>
                    <a:pt x="25" y="22"/>
                  </a:moveTo>
                  <a:lnTo>
                    <a:pt x="0" y="43"/>
                  </a:lnTo>
                  <a:lnTo>
                    <a:pt x="42" y="56"/>
                  </a:lnTo>
                  <a:lnTo>
                    <a:pt x="60" y="38"/>
                  </a:lnTo>
                  <a:lnTo>
                    <a:pt x="93" y="10"/>
                  </a:lnTo>
                  <a:lnTo>
                    <a:pt x="51" y="0"/>
                  </a:lnTo>
                  <a:lnTo>
                    <a:pt x="25" y="2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2996" name="Freeform 52">
              <a:extLst>
                <a:ext uri="{FF2B5EF4-FFF2-40B4-BE49-F238E27FC236}">
                  <a16:creationId xmlns:a16="http://schemas.microsoft.com/office/drawing/2014/main" id="{8F7805B0-4564-8AF3-207B-EFA6AF5C8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" y="3386"/>
              <a:ext cx="84" cy="82"/>
            </a:xfrm>
            <a:custGeom>
              <a:avLst/>
              <a:gdLst>
                <a:gd name="T0" fmla="*/ 58 w 84"/>
                <a:gd name="T1" fmla="*/ 3 h 82"/>
                <a:gd name="T2" fmla="*/ 57 w 84"/>
                <a:gd name="T3" fmla="*/ 2 h 82"/>
                <a:gd name="T4" fmla="*/ 54 w 84"/>
                <a:gd name="T5" fmla="*/ 1 h 82"/>
                <a:gd name="T6" fmla="*/ 50 w 84"/>
                <a:gd name="T7" fmla="*/ 0 h 82"/>
                <a:gd name="T8" fmla="*/ 44 w 84"/>
                <a:gd name="T9" fmla="*/ 1 h 82"/>
                <a:gd name="T10" fmla="*/ 39 w 84"/>
                <a:gd name="T11" fmla="*/ 3 h 82"/>
                <a:gd name="T12" fmla="*/ 38 w 84"/>
                <a:gd name="T13" fmla="*/ 6 h 82"/>
                <a:gd name="T14" fmla="*/ 34 w 84"/>
                <a:gd name="T15" fmla="*/ 9 h 82"/>
                <a:gd name="T16" fmla="*/ 32 w 84"/>
                <a:gd name="T17" fmla="*/ 8 h 82"/>
                <a:gd name="T18" fmla="*/ 28 w 84"/>
                <a:gd name="T19" fmla="*/ 8 h 82"/>
                <a:gd name="T20" fmla="*/ 18 w 84"/>
                <a:gd name="T21" fmla="*/ 20 h 82"/>
                <a:gd name="T22" fmla="*/ 16 w 84"/>
                <a:gd name="T23" fmla="*/ 26 h 82"/>
                <a:gd name="T24" fmla="*/ 13 w 84"/>
                <a:gd name="T25" fmla="*/ 31 h 82"/>
                <a:gd name="T26" fmla="*/ 11 w 84"/>
                <a:gd name="T27" fmla="*/ 36 h 82"/>
                <a:gd name="T28" fmla="*/ 9 w 84"/>
                <a:gd name="T29" fmla="*/ 37 h 82"/>
                <a:gd name="T30" fmla="*/ 6 w 84"/>
                <a:gd name="T31" fmla="*/ 39 h 82"/>
                <a:gd name="T32" fmla="*/ 2 w 84"/>
                <a:gd name="T33" fmla="*/ 40 h 82"/>
                <a:gd name="T34" fmla="*/ 0 w 84"/>
                <a:gd name="T35" fmla="*/ 50 h 82"/>
                <a:gd name="T36" fmla="*/ 0 w 84"/>
                <a:gd name="T37" fmla="*/ 54 h 82"/>
                <a:gd name="T38" fmla="*/ 1 w 84"/>
                <a:gd name="T39" fmla="*/ 58 h 82"/>
                <a:gd name="T40" fmla="*/ 4 w 84"/>
                <a:gd name="T41" fmla="*/ 66 h 82"/>
                <a:gd name="T42" fmla="*/ 8 w 84"/>
                <a:gd name="T43" fmla="*/ 70 h 82"/>
                <a:gd name="T44" fmla="*/ 13 w 84"/>
                <a:gd name="T45" fmla="*/ 73 h 82"/>
                <a:gd name="T46" fmla="*/ 17 w 84"/>
                <a:gd name="T47" fmla="*/ 76 h 82"/>
                <a:gd name="T48" fmla="*/ 22 w 84"/>
                <a:gd name="T49" fmla="*/ 78 h 82"/>
                <a:gd name="T50" fmla="*/ 28 w 84"/>
                <a:gd name="T51" fmla="*/ 81 h 82"/>
                <a:gd name="T52" fmla="*/ 35 w 84"/>
                <a:gd name="T53" fmla="*/ 82 h 82"/>
                <a:gd name="T54" fmla="*/ 53 w 84"/>
                <a:gd name="T55" fmla="*/ 82 h 82"/>
                <a:gd name="T56" fmla="*/ 59 w 84"/>
                <a:gd name="T57" fmla="*/ 79 h 82"/>
                <a:gd name="T58" fmla="*/ 63 w 84"/>
                <a:gd name="T59" fmla="*/ 77 h 82"/>
                <a:gd name="T60" fmla="*/ 65 w 84"/>
                <a:gd name="T61" fmla="*/ 81 h 82"/>
                <a:gd name="T62" fmla="*/ 70 w 84"/>
                <a:gd name="T63" fmla="*/ 79 h 82"/>
                <a:gd name="T64" fmla="*/ 69 w 84"/>
                <a:gd name="T65" fmla="*/ 73 h 82"/>
                <a:gd name="T66" fmla="*/ 79 w 84"/>
                <a:gd name="T67" fmla="*/ 62 h 82"/>
                <a:gd name="T68" fmla="*/ 84 w 84"/>
                <a:gd name="T69" fmla="*/ 54 h 82"/>
                <a:gd name="T70" fmla="*/ 84 w 84"/>
                <a:gd name="T71" fmla="*/ 50 h 82"/>
                <a:gd name="T72" fmla="*/ 82 w 84"/>
                <a:gd name="T73" fmla="*/ 45 h 82"/>
                <a:gd name="T74" fmla="*/ 78 w 84"/>
                <a:gd name="T75" fmla="*/ 44 h 82"/>
                <a:gd name="T76" fmla="*/ 69 w 84"/>
                <a:gd name="T77" fmla="*/ 50 h 82"/>
                <a:gd name="T78" fmla="*/ 64 w 84"/>
                <a:gd name="T79" fmla="*/ 50 h 82"/>
                <a:gd name="T80" fmla="*/ 60 w 84"/>
                <a:gd name="T81" fmla="*/ 51 h 82"/>
                <a:gd name="T82" fmla="*/ 58 w 84"/>
                <a:gd name="T83" fmla="*/ 50 h 82"/>
                <a:gd name="T84" fmla="*/ 56 w 84"/>
                <a:gd name="T85" fmla="*/ 49 h 82"/>
                <a:gd name="T86" fmla="*/ 49 w 84"/>
                <a:gd name="T87" fmla="*/ 50 h 82"/>
                <a:gd name="T88" fmla="*/ 58 w 84"/>
                <a:gd name="T89" fmla="*/ 39 h 82"/>
                <a:gd name="T90" fmla="*/ 62 w 84"/>
                <a:gd name="T91" fmla="*/ 34 h 82"/>
                <a:gd name="T92" fmla="*/ 72 w 84"/>
                <a:gd name="T93" fmla="*/ 23 h 82"/>
                <a:gd name="T94" fmla="*/ 69 w 84"/>
                <a:gd name="T95" fmla="*/ 20 h 82"/>
                <a:gd name="T96" fmla="*/ 66 w 84"/>
                <a:gd name="T97" fmla="*/ 17 h 82"/>
                <a:gd name="T98" fmla="*/ 48 w 84"/>
                <a:gd name="T99" fmla="*/ 25 h 82"/>
                <a:gd name="T100" fmla="*/ 44 w 84"/>
                <a:gd name="T101" fmla="*/ 24 h 82"/>
                <a:gd name="T102" fmla="*/ 44 w 84"/>
                <a:gd name="T103" fmla="*/ 22 h 82"/>
                <a:gd name="T104" fmla="*/ 41 w 84"/>
                <a:gd name="T105" fmla="*/ 21 h 82"/>
                <a:gd name="T106" fmla="*/ 50 w 84"/>
                <a:gd name="T107" fmla="*/ 12 h 82"/>
                <a:gd name="T108" fmla="*/ 51 w 84"/>
                <a:gd name="T109" fmla="*/ 9 h 82"/>
                <a:gd name="T110" fmla="*/ 58 w 84"/>
                <a:gd name="T111" fmla="*/ 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" h="82">
                  <a:moveTo>
                    <a:pt x="58" y="3"/>
                  </a:moveTo>
                  <a:lnTo>
                    <a:pt x="57" y="2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4" y="1"/>
                  </a:lnTo>
                  <a:lnTo>
                    <a:pt x="39" y="3"/>
                  </a:lnTo>
                  <a:lnTo>
                    <a:pt x="38" y="6"/>
                  </a:lnTo>
                  <a:lnTo>
                    <a:pt x="34" y="9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3" y="31"/>
                  </a:lnTo>
                  <a:lnTo>
                    <a:pt x="11" y="36"/>
                  </a:lnTo>
                  <a:lnTo>
                    <a:pt x="9" y="37"/>
                  </a:lnTo>
                  <a:lnTo>
                    <a:pt x="6" y="39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1" y="58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13" y="73"/>
                  </a:lnTo>
                  <a:lnTo>
                    <a:pt x="17" y="76"/>
                  </a:lnTo>
                  <a:lnTo>
                    <a:pt x="22" y="78"/>
                  </a:lnTo>
                  <a:lnTo>
                    <a:pt x="28" y="81"/>
                  </a:lnTo>
                  <a:lnTo>
                    <a:pt x="35" y="82"/>
                  </a:lnTo>
                  <a:lnTo>
                    <a:pt x="53" y="82"/>
                  </a:lnTo>
                  <a:lnTo>
                    <a:pt x="59" y="79"/>
                  </a:lnTo>
                  <a:lnTo>
                    <a:pt x="63" y="77"/>
                  </a:lnTo>
                  <a:lnTo>
                    <a:pt x="65" y="81"/>
                  </a:lnTo>
                  <a:lnTo>
                    <a:pt x="70" y="79"/>
                  </a:lnTo>
                  <a:lnTo>
                    <a:pt x="69" y="73"/>
                  </a:lnTo>
                  <a:lnTo>
                    <a:pt x="79" y="62"/>
                  </a:lnTo>
                  <a:lnTo>
                    <a:pt x="84" y="54"/>
                  </a:lnTo>
                  <a:lnTo>
                    <a:pt x="84" y="50"/>
                  </a:lnTo>
                  <a:lnTo>
                    <a:pt x="82" y="45"/>
                  </a:lnTo>
                  <a:lnTo>
                    <a:pt x="78" y="44"/>
                  </a:lnTo>
                  <a:lnTo>
                    <a:pt x="69" y="50"/>
                  </a:lnTo>
                  <a:lnTo>
                    <a:pt x="64" y="50"/>
                  </a:lnTo>
                  <a:lnTo>
                    <a:pt x="60" y="51"/>
                  </a:lnTo>
                  <a:lnTo>
                    <a:pt x="58" y="50"/>
                  </a:lnTo>
                  <a:lnTo>
                    <a:pt x="56" y="49"/>
                  </a:lnTo>
                  <a:lnTo>
                    <a:pt x="49" y="50"/>
                  </a:lnTo>
                  <a:lnTo>
                    <a:pt x="58" y="39"/>
                  </a:lnTo>
                  <a:lnTo>
                    <a:pt x="62" y="34"/>
                  </a:lnTo>
                  <a:lnTo>
                    <a:pt x="72" y="23"/>
                  </a:lnTo>
                  <a:lnTo>
                    <a:pt x="69" y="20"/>
                  </a:lnTo>
                  <a:lnTo>
                    <a:pt x="66" y="17"/>
                  </a:lnTo>
                  <a:lnTo>
                    <a:pt x="48" y="25"/>
                  </a:lnTo>
                  <a:lnTo>
                    <a:pt x="44" y="24"/>
                  </a:lnTo>
                  <a:lnTo>
                    <a:pt x="44" y="22"/>
                  </a:lnTo>
                  <a:lnTo>
                    <a:pt x="41" y="21"/>
                  </a:lnTo>
                  <a:lnTo>
                    <a:pt x="50" y="12"/>
                  </a:lnTo>
                  <a:lnTo>
                    <a:pt x="51" y="9"/>
                  </a:lnTo>
                  <a:lnTo>
                    <a:pt x="58" y="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2997" name="Freeform 53">
              <a:extLst>
                <a:ext uri="{FF2B5EF4-FFF2-40B4-BE49-F238E27FC236}">
                  <a16:creationId xmlns:a16="http://schemas.microsoft.com/office/drawing/2014/main" id="{F08209A4-0014-8A96-49D2-F4159498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2" y="3891"/>
              <a:ext cx="80" cy="56"/>
            </a:xfrm>
            <a:custGeom>
              <a:avLst/>
              <a:gdLst>
                <a:gd name="T0" fmla="*/ 0 w 80"/>
                <a:gd name="T1" fmla="*/ 3 h 56"/>
                <a:gd name="T2" fmla="*/ 49 w 80"/>
                <a:gd name="T3" fmla="*/ 56 h 56"/>
                <a:gd name="T4" fmla="*/ 80 w 80"/>
                <a:gd name="T5" fmla="*/ 44 h 56"/>
                <a:gd name="T6" fmla="*/ 42 w 80"/>
                <a:gd name="T7" fmla="*/ 3 h 56"/>
                <a:gd name="T8" fmla="*/ 27 w 80"/>
                <a:gd name="T9" fmla="*/ 0 h 56"/>
                <a:gd name="T10" fmla="*/ 0 w 80"/>
                <a:gd name="T11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56">
                  <a:moveTo>
                    <a:pt x="0" y="3"/>
                  </a:moveTo>
                  <a:lnTo>
                    <a:pt x="49" y="56"/>
                  </a:lnTo>
                  <a:lnTo>
                    <a:pt x="80" y="44"/>
                  </a:lnTo>
                  <a:lnTo>
                    <a:pt x="42" y="3"/>
                  </a:lnTo>
                  <a:lnTo>
                    <a:pt x="27" y="0"/>
                  </a:lnTo>
                  <a:lnTo>
                    <a:pt x="0" y="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2998" name="Freeform 54">
              <a:extLst>
                <a:ext uri="{FF2B5EF4-FFF2-40B4-BE49-F238E27FC236}">
                  <a16:creationId xmlns:a16="http://schemas.microsoft.com/office/drawing/2014/main" id="{FB2EC989-639D-88F5-3463-847714BA0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" y="3910"/>
              <a:ext cx="55" cy="75"/>
            </a:xfrm>
            <a:custGeom>
              <a:avLst/>
              <a:gdLst>
                <a:gd name="T0" fmla="*/ 0 w 55"/>
                <a:gd name="T1" fmla="*/ 15 h 75"/>
                <a:gd name="T2" fmla="*/ 55 w 55"/>
                <a:gd name="T3" fmla="*/ 75 h 75"/>
                <a:gd name="T4" fmla="*/ 55 w 55"/>
                <a:gd name="T5" fmla="*/ 47 h 75"/>
                <a:gd name="T6" fmla="*/ 9 w 55"/>
                <a:gd name="T7" fmla="*/ 0 h 75"/>
                <a:gd name="T8" fmla="*/ 7 w 55"/>
                <a:gd name="T9" fmla="*/ 5 h 75"/>
                <a:gd name="T10" fmla="*/ 2 w 55"/>
                <a:gd name="T11" fmla="*/ 13 h 75"/>
                <a:gd name="T12" fmla="*/ 0 w 55"/>
                <a:gd name="T13" fmla="*/ 1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75">
                  <a:moveTo>
                    <a:pt x="0" y="15"/>
                  </a:moveTo>
                  <a:lnTo>
                    <a:pt x="55" y="75"/>
                  </a:lnTo>
                  <a:lnTo>
                    <a:pt x="55" y="47"/>
                  </a:lnTo>
                  <a:lnTo>
                    <a:pt x="9" y="0"/>
                  </a:lnTo>
                  <a:lnTo>
                    <a:pt x="7" y="5"/>
                  </a:lnTo>
                  <a:lnTo>
                    <a:pt x="2" y="1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2999" name="Freeform 55">
              <a:extLst>
                <a:ext uri="{FF2B5EF4-FFF2-40B4-BE49-F238E27FC236}">
                  <a16:creationId xmlns:a16="http://schemas.microsoft.com/office/drawing/2014/main" id="{B1621E9D-9930-F5BD-2CAB-532937437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0" y="3872"/>
              <a:ext cx="69" cy="46"/>
            </a:xfrm>
            <a:custGeom>
              <a:avLst/>
              <a:gdLst>
                <a:gd name="T0" fmla="*/ 0 w 69"/>
                <a:gd name="T1" fmla="*/ 21 h 46"/>
                <a:gd name="T2" fmla="*/ 24 w 69"/>
                <a:gd name="T3" fmla="*/ 46 h 46"/>
                <a:gd name="T4" fmla="*/ 69 w 69"/>
                <a:gd name="T5" fmla="*/ 29 h 46"/>
                <a:gd name="T6" fmla="*/ 36 w 69"/>
                <a:gd name="T7" fmla="*/ 0 h 46"/>
                <a:gd name="T8" fmla="*/ 31 w 69"/>
                <a:gd name="T9" fmla="*/ 5 h 46"/>
                <a:gd name="T10" fmla="*/ 19 w 69"/>
                <a:gd name="T11" fmla="*/ 6 h 46"/>
                <a:gd name="T12" fmla="*/ 8 w 69"/>
                <a:gd name="T13" fmla="*/ 18 h 46"/>
                <a:gd name="T14" fmla="*/ 0 w 69"/>
                <a:gd name="T15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46">
                  <a:moveTo>
                    <a:pt x="0" y="21"/>
                  </a:moveTo>
                  <a:lnTo>
                    <a:pt x="24" y="46"/>
                  </a:lnTo>
                  <a:lnTo>
                    <a:pt x="69" y="29"/>
                  </a:lnTo>
                  <a:lnTo>
                    <a:pt x="36" y="0"/>
                  </a:lnTo>
                  <a:lnTo>
                    <a:pt x="31" y="5"/>
                  </a:lnTo>
                  <a:lnTo>
                    <a:pt x="19" y="6"/>
                  </a:lnTo>
                  <a:lnTo>
                    <a:pt x="8" y="18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00" name="Freeform 56">
              <a:extLst>
                <a:ext uri="{FF2B5EF4-FFF2-40B4-BE49-F238E27FC236}">
                  <a16:creationId xmlns:a16="http://schemas.microsoft.com/office/drawing/2014/main" id="{DFEE24B4-576D-F843-FD90-AF418A07A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" y="3833"/>
              <a:ext cx="65" cy="56"/>
            </a:xfrm>
            <a:custGeom>
              <a:avLst/>
              <a:gdLst>
                <a:gd name="T0" fmla="*/ 0 w 65"/>
                <a:gd name="T1" fmla="*/ 12 h 56"/>
                <a:gd name="T2" fmla="*/ 53 w 65"/>
                <a:gd name="T3" fmla="*/ 56 h 56"/>
                <a:gd name="T4" fmla="*/ 65 w 65"/>
                <a:gd name="T5" fmla="*/ 50 h 56"/>
                <a:gd name="T6" fmla="*/ 2 w 65"/>
                <a:gd name="T7" fmla="*/ 0 h 56"/>
                <a:gd name="T8" fmla="*/ 1 w 65"/>
                <a:gd name="T9" fmla="*/ 9 h 56"/>
                <a:gd name="T10" fmla="*/ 0 w 65"/>
                <a:gd name="T1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56">
                  <a:moveTo>
                    <a:pt x="0" y="12"/>
                  </a:moveTo>
                  <a:lnTo>
                    <a:pt x="53" y="56"/>
                  </a:lnTo>
                  <a:lnTo>
                    <a:pt x="65" y="50"/>
                  </a:lnTo>
                  <a:lnTo>
                    <a:pt x="2" y="0"/>
                  </a:lnTo>
                  <a:lnTo>
                    <a:pt x="1" y="9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01" name="Freeform 57">
              <a:extLst>
                <a:ext uri="{FF2B5EF4-FFF2-40B4-BE49-F238E27FC236}">
                  <a16:creationId xmlns:a16="http://schemas.microsoft.com/office/drawing/2014/main" id="{894316F4-127A-CC42-40FB-2A2A6851B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" y="3845"/>
              <a:ext cx="65" cy="49"/>
            </a:xfrm>
            <a:custGeom>
              <a:avLst/>
              <a:gdLst>
                <a:gd name="T0" fmla="*/ 2 w 65"/>
                <a:gd name="T1" fmla="*/ 10 h 49"/>
                <a:gd name="T2" fmla="*/ 49 w 65"/>
                <a:gd name="T3" fmla="*/ 49 h 49"/>
                <a:gd name="T4" fmla="*/ 65 w 65"/>
                <a:gd name="T5" fmla="*/ 44 h 49"/>
                <a:gd name="T6" fmla="*/ 12 w 65"/>
                <a:gd name="T7" fmla="*/ 0 h 49"/>
                <a:gd name="T8" fmla="*/ 2 w 65"/>
                <a:gd name="T9" fmla="*/ 3 h 49"/>
                <a:gd name="T10" fmla="*/ 0 w 65"/>
                <a:gd name="T11" fmla="*/ 6 h 49"/>
                <a:gd name="T12" fmla="*/ 2 w 65"/>
                <a:gd name="T13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49">
                  <a:moveTo>
                    <a:pt x="2" y="10"/>
                  </a:moveTo>
                  <a:lnTo>
                    <a:pt x="49" y="49"/>
                  </a:lnTo>
                  <a:lnTo>
                    <a:pt x="65" y="44"/>
                  </a:lnTo>
                  <a:lnTo>
                    <a:pt x="12" y="0"/>
                  </a:lnTo>
                  <a:lnTo>
                    <a:pt x="2" y="3"/>
                  </a:lnTo>
                  <a:lnTo>
                    <a:pt x="0" y="6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02" name="Freeform 58">
              <a:extLst>
                <a:ext uri="{FF2B5EF4-FFF2-40B4-BE49-F238E27FC236}">
                  <a16:creationId xmlns:a16="http://schemas.microsoft.com/office/drawing/2014/main" id="{7402E965-15A6-48E9-6BC6-550491DB7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" y="3799"/>
              <a:ext cx="65" cy="39"/>
            </a:xfrm>
            <a:custGeom>
              <a:avLst/>
              <a:gdLst>
                <a:gd name="T0" fmla="*/ 65 w 65"/>
                <a:gd name="T1" fmla="*/ 34 h 39"/>
                <a:gd name="T2" fmla="*/ 9 w 65"/>
                <a:gd name="T3" fmla="*/ 0 h 39"/>
                <a:gd name="T4" fmla="*/ 0 w 65"/>
                <a:gd name="T5" fmla="*/ 5 h 39"/>
                <a:gd name="T6" fmla="*/ 51 w 65"/>
                <a:gd name="T7" fmla="*/ 39 h 39"/>
                <a:gd name="T8" fmla="*/ 65 w 65"/>
                <a:gd name="T9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9">
                  <a:moveTo>
                    <a:pt x="65" y="34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51" y="39"/>
                  </a:lnTo>
                  <a:lnTo>
                    <a:pt x="65" y="34"/>
                  </a:lnTo>
                  <a:close/>
                </a:path>
              </a:pathLst>
            </a:custGeom>
            <a:solidFill>
              <a:srgbClr val="B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03" name="Freeform 59">
              <a:extLst>
                <a:ext uri="{FF2B5EF4-FFF2-40B4-BE49-F238E27FC236}">
                  <a16:creationId xmlns:a16="http://schemas.microsoft.com/office/drawing/2014/main" id="{70C97B44-5DDA-3DB0-38B3-23EEAFAA0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" y="3827"/>
              <a:ext cx="62" cy="42"/>
            </a:xfrm>
            <a:custGeom>
              <a:avLst/>
              <a:gdLst>
                <a:gd name="T0" fmla="*/ 62 w 62"/>
                <a:gd name="T1" fmla="*/ 37 h 42"/>
                <a:gd name="T2" fmla="*/ 13 w 62"/>
                <a:gd name="T3" fmla="*/ 0 h 42"/>
                <a:gd name="T4" fmla="*/ 0 w 62"/>
                <a:gd name="T5" fmla="*/ 7 h 42"/>
                <a:gd name="T6" fmla="*/ 49 w 62"/>
                <a:gd name="T7" fmla="*/ 42 h 42"/>
                <a:gd name="T8" fmla="*/ 62 w 62"/>
                <a:gd name="T9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2">
                  <a:moveTo>
                    <a:pt x="62" y="37"/>
                  </a:moveTo>
                  <a:lnTo>
                    <a:pt x="13" y="0"/>
                  </a:lnTo>
                  <a:lnTo>
                    <a:pt x="0" y="7"/>
                  </a:lnTo>
                  <a:lnTo>
                    <a:pt x="49" y="42"/>
                  </a:lnTo>
                  <a:lnTo>
                    <a:pt x="62" y="37"/>
                  </a:lnTo>
                  <a:close/>
                </a:path>
              </a:pathLst>
            </a:custGeom>
            <a:solidFill>
              <a:srgbClr val="B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04" name="Freeform 60">
              <a:extLst>
                <a:ext uri="{FF2B5EF4-FFF2-40B4-BE49-F238E27FC236}">
                  <a16:creationId xmlns:a16="http://schemas.microsoft.com/office/drawing/2014/main" id="{1C2CE843-9218-5544-0BB0-99AF30FF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" y="3903"/>
              <a:ext cx="59" cy="54"/>
            </a:xfrm>
            <a:custGeom>
              <a:avLst/>
              <a:gdLst>
                <a:gd name="T0" fmla="*/ 0 w 59"/>
                <a:gd name="T1" fmla="*/ 7 h 54"/>
                <a:gd name="T2" fmla="*/ 46 w 59"/>
                <a:gd name="T3" fmla="*/ 54 h 54"/>
                <a:gd name="T4" fmla="*/ 59 w 59"/>
                <a:gd name="T5" fmla="*/ 49 h 54"/>
                <a:gd name="T6" fmla="*/ 14 w 59"/>
                <a:gd name="T7" fmla="*/ 0 h 54"/>
                <a:gd name="T8" fmla="*/ 3 w 59"/>
                <a:gd name="T9" fmla="*/ 2 h 54"/>
                <a:gd name="T10" fmla="*/ 0 w 59"/>
                <a:gd name="T11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4">
                  <a:moveTo>
                    <a:pt x="0" y="7"/>
                  </a:moveTo>
                  <a:lnTo>
                    <a:pt x="46" y="54"/>
                  </a:lnTo>
                  <a:lnTo>
                    <a:pt x="59" y="49"/>
                  </a:lnTo>
                  <a:lnTo>
                    <a:pt x="14" y="0"/>
                  </a:lnTo>
                  <a:lnTo>
                    <a:pt x="3" y="2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05" name="Freeform 61">
              <a:extLst>
                <a:ext uri="{FF2B5EF4-FFF2-40B4-BE49-F238E27FC236}">
                  <a16:creationId xmlns:a16="http://schemas.microsoft.com/office/drawing/2014/main" id="{BECA4BF5-22D9-DE5C-D7E9-21562F608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" y="3978"/>
              <a:ext cx="58" cy="46"/>
            </a:xfrm>
            <a:custGeom>
              <a:avLst/>
              <a:gdLst>
                <a:gd name="T0" fmla="*/ 58 w 58"/>
                <a:gd name="T1" fmla="*/ 46 h 46"/>
                <a:gd name="T2" fmla="*/ 45 w 58"/>
                <a:gd name="T3" fmla="*/ 0 h 46"/>
                <a:gd name="T4" fmla="*/ 0 w 58"/>
                <a:gd name="T5" fmla="*/ 12 h 46"/>
                <a:gd name="T6" fmla="*/ 58 w 58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46">
                  <a:moveTo>
                    <a:pt x="58" y="46"/>
                  </a:moveTo>
                  <a:lnTo>
                    <a:pt x="45" y="0"/>
                  </a:lnTo>
                  <a:lnTo>
                    <a:pt x="0" y="12"/>
                  </a:lnTo>
                  <a:lnTo>
                    <a:pt x="58" y="4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3006" name="Freeform 62">
              <a:extLst>
                <a:ext uri="{FF2B5EF4-FFF2-40B4-BE49-F238E27FC236}">
                  <a16:creationId xmlns:a16="http://schemas.microsoft.com/office/drawing/2014/main" id="{ED229122-4EF6-DAC9-C232-735BFB721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5" y="3894"/>
              <a:ext cx="56" cy="58"/>
            </a:xfrm>
            <a:custGeom>
              <a:avLst/>
              <a:gdLst>
                <a:gd name="T0" fmla="*/ 0 w 56"/>
                <a:gd name="T1" fmla="*/ 9 h 58"/>
                <a:gd name="T2" fmla="*/ 45 w 56"/>
                <a:gd name="T3" fmla="*/ 58 h 58"/>
                <a:gd name="T4" fmla="*/ 56 w 56"/>
                <a:gd name="T5" fmla="*/ 53 h 58"/>
                <a:gd name="T6" fmla="*/ 7 w 56"/>
                <a:gd name="T7" fmla="*/ 0 h 58"/>
                <a:gd name="T8" fmla="*/ 4 w 56"/>
                <a:gd name="T9" fmla="*/ 0 h 58"/>
                <a:gd name="T10" fmla="*/ 0 w 56"/>
                <a:gd name="T11" fmla="*/ 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8">
                  <a:moveTo>
                    <a:pt x="0" y="9"/>
                  </a:moveTo>
                  <a:lnTo>
                    <a:pt x="45" y="58"/>
                  </a:lnTo>
                  <a:lnTo>
                    <a:pt x="56" y="5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B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07" name="Freeform 63">
              <a:extLst>
                <a:ext uri="{FF2B5EF4-FFF2-40B4-BE49-F238E27FC236}">
                  <a16:creationId xmlns:a16="http://schemas.microsoft.com/office/drawing/2014/main" id="{81927DFA-A612-5B27-3533-B17693A54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" y="3792"/>
              <a:ext cx="31" cy="56"/>
            </a:xfrm>
            <a:custGeom>
              <a:avLst/>
              <a:gdLst>
                <a:gd name="T0" fmla="*/ 31 w 31"/>
                <a:gd name="T1" fmla="*/ 50 h 56"/>
                <a:gd name="T2" fmla="*/ 15 w 31"/>
                <a:gd name="T3" fmla="*/ 0 h 56"/>
                <a:gd name="T4" fmla="*/ 0 w 31"/>
                <a:gd name="T5" fmla="*/ 24 h 56"/>
                <a:gd name="T6" fmla="*/ 4 w 31"/>
                <a:gd name="T7" fmla="*/ 56 h 56"/>
                <a:gd name="T8" fmla="*/ 19 w 31"/>
                <a:gd name="T9" fmla="*/ 48 h 56"/>
                <a:gd name="T10" fmla="*/ 31 w 31"/>
                <a:gd name="T11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6">
                  <a:moveTo>
                    <a:pt x="31" y="50"/>
                  </a:moveTo>
                  <a:lnTo>
                    <a:pt x="15" y="0"/>
                  </a:lnTo>
                  <a:lnTo>
                    <a:pt x="0" y="24"/>
                  </a:lnTo>
                  <a:lnTo>
                    <a:pt x="4" y="56"/>
                  </a:lnTo>
                  <a:lnTo>
                    <a:pt x="19" y="48"/>
                  </a:lnTo>
                  <a:lnTo>
                    <a:pt x="31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3008" name="Freeform 64">
              <a:extLst>
                <a:ext uri="{FF2B5EF4-FFF2-40B4-BE49-F238E27FC236}">
                  <a16:creationId xmlns:a16="http://schemas.microsoft.com/office/drawing/2014/main" id="{B259257B-2233-E7B1-4A67-BB61A14C7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" y="3894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38 w 54"/>
                <a:gd name="T3" fmla="*/ 41 h 41"/>
                <a:gd name="T4" fmla="*/ 54 w 54"/>
                <a:gd name="T5" fmla="*/ 35 h 41"/>
                <a:gd name="T6" fmla="*/ 17 w 54"/>
                <a:gd name="T7" fmla="*/ 0 h 41"/>
                <a:gd name="T8" fmla="*/ 0 w 5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38" y="41"/>
                  </a:lnTo>
                  <a:lnTo>
                    <a:pt x="54" y="35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09" name="Freeform 65">
              <a:extLst>
                <a:ext uri="{FF2B5EF4-FFF2-40B4-BE49-F238E27FC236}">
                  <a16:creationId xmlns:a16="http://schemas.microsoft.com/office/drawing/2014/main" id="{F1F1A094-AAF2-EB66-192F-04A5969CB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" y="3894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37 w 50"/>
                <a:gd name="T3" fmla="*/ 35 h 35"/>
                <a:gd name="T4" fmla="*/ 50 w 50"/>
                <a:gd name="T5" fmla="*/ 29 h 35"/>
                <a:gd name="T6" fmla="*/ 18 w 50"/>
                <a:gd name="T7" fmla="*/ 0 h 35"/>
                <a:gd name="T8" fmla="*/ 0 w 50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37" y="35"/>
                  </a:lnTo>
                  <a:lnTo>
                    <a:pt x="50" y="29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10" name="Freeform 66">
              <a:extLst>
                <a:ext uri="{FF2B5EF4-FFF2-40B4-BE49-F238E27FC236}">
                  <a16:creationId xmlns:a16="http://schemas.microsoft.com/office/drawing/2014/main" id="{65529C08-E73B-9D5D-18A9-112C69461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" y="3855"/>
              <a:ext cx="47" cy="46"/>
            </a:xfrm>
            <a:custGeom>
              <a:avLst/>
              <a:gdLst>
                <a:gd name="T0" fmla="*/ 0 w 47"/>
                <a:gd name="T1" fmla="*/ 17 h 46"/>
                <a:gd name="T2" fmla="*/ 33 w 47"/>
                <a:gd name="T3" fmla="*/ 46 h 46"/>
                <a:gd name="T4" fmla="*/ 47 w 47"/>
                <a:gd name="T5" fmla="*/ 39 h 46"/>
                <a:gd name="T6" fmla="*/ 0 w 47"/>
                <a:gd name="T7" fmla="*/ 0 h 46"/>
                <a:gd name="T8" fmla="*/ 2 w 47"/>
                <a:gd name="T9" fmla="*/ 5 h 46"/>
                <a:gd name="T10" fmla="*/ 3 w 47"/>
                <a:gd name="T11" fmla="*/ 9 h 46"/>
                <a:gd name="T12" fmla="*/ 0 w 47"/>
                <a:gd name="T13" fmla="*/ 1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6">
                  <a:moveTo>
                    <a:pt x="0" y="17"/>
                  </a:moveTo>
                  <a:lnTo>
                    <a:pt x="33" y="46"/>
                  </a:lnTo>
                  <a:lnTo>
                    <a:pt x="47" y="39"/>
                  </a:lnTo>
                  <a:lnTo>
                    <a:pt x="0" y="0"/>
                  </a:lnTo>
                  <a:lnTo>
                    <a:pt x="2" y="5"/>
                  </a:lnTo>
                  <a:lnTo>
                    <a:pt x="3" y="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B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11" name="Freeform 67">
              <a:extLst>
                <a:ext uri="{FF2B5EF4-FFF2-40B4-BE49-F238E27FC236}">
                  <a16:creationId xmlns:a16="http://schemas.microsoft.com/office/drawing/2014/main" id="{B50CABAF-A74E-134D-9398-FCE0989EB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" y="3893"/>
              <a:ext cx="45" cy="30"/>
            </a:xfrm>
            <a:custGeom>
              <a:avLst/>
              <a:gdLst>
                <a:gd name="T0" fmla="*/ 0 w 45"/>
                <a:gd name="T1" fmla="*/ 1 h 30"/>
                <a:gd name="T2" fmla="*/ 32 w 45"/>
                <a:gd name="T3" fmla="*/ 30 h 30"/>
                <a:gd name="T4" fmla="*/ 45 w 45"/>
                <a:gd name="T5" fmla="*/ 25 h 30"/>
                <a:gd name="T6" fmla="*/ 21 w 45"/>
                <a:gd name="T7" fmla="*/ 0 h 30"/>
                <a:gd name="T8" fmla="*/ 0 w 45"/>
                <a:gd name="T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0">
                  <a:moveTo>
                    <a:pt x="0" y="1"/>
                  </a:moveTo>
                  <a:lnTo>
                    <a:pt x="32" y="30"/>
                  </a:lnTo>
                  <a:lnTo>
                    <a:pt x="45" y="25"/>
                  </a:lnTo>
                  <a:lnTo>
                    <a:pt x="2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12" name="Freeform 68">
              <a:extLst>
                <a:ext uri="{FF2B5EF4-FFF2-40B4-BE49-F238E27FC236}">
                  <a16:creationId xmlns:a16="http://schemas.microsoft.com/office/drawing/2014/main" id="{550814DA-D560-D057-D205-6E9BBE66F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" y="3783"/>
              <a:ext cx="23" cy="11"/>
            </a:xfrm>
            <a:custGeom>
              <a:avLst/>
              <a:gdLst>
                <a:gd name="T0" fmla="*/ 10 w 23"/>
                <a:gd name="T1" fmla="*/ 11 h 11"/>
                <a:gd name="T2" fmla="*/ 23 w 23"/>
                <a:gd name="T3" fmla="*/ 6 h 11"/>
                <a:gd name="T4" fmla="*/ 15 w 23"/>
                <a:gd name="T5" fmla="*/ 0 h 11"/>
                <a:gd name="T6" fmla="*/ 0 w 23"/>
                <a:gd name="T7" fmla="*/ 6 h 11"/>
                <a:gd name="T8" fmla="*/ 10 w 2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1">
                  <a:moveTo>
                    <a:pt x="10" y="11"/>
                  </a:moveTo>
                  <a:lnTo>
                    <a:pt x="23" y="6"/>
                  </a:lnTo>
                  <a:lnTo>
                    <a:pt x="15" y="0"/>
                  </a:lnTo>
                  <a:lnTo>
                    <a:pt x="0" y="6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B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23013" name="Line 69">
              <a:extLst>
                <a:ext uri="{FF2B5EF4-FFF2-40B4-BE49-F238E27FC236}">
                  <a16:creationId xmlns:a16="http://schemas.microsoft.com/office/drawing/2014/main" id="{59920A08-0C0B-EC1A-EE13-99FE7CA64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3" y="3598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5546" name="Rectangle 40554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5506" name="Rectangle 2">
            <a:extLst>
              <a:ext uri="{FF2B5EF4-FFF2-40B4-BE49-F238E27FC236}">
                <a16:creationId xmlns:a16="http://schemas.microsoft.com/office/drawing/2014/main" id="{6DF64559-F5BC-076B-2194-07980FB07A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altLang="en-US" sz="4800"/>
              <a:t>Data Characteristics</a:t>
            </a:r>
          </a:p>
        </p:txBody>
      </p:sp>
      <p:sp>
        <p:nvSpPr>
          <p:cNvPr id="40554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0638B9E7-8BE0-FFA2-C08D-34810947B8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lvl="1"/>
            <a:r>
              <a:rPr lang="en-US" altLang="en-US" sz="1200"/>
              <a:t>Demographic</a:t>
            </a:r>
          </a:p>
          <a:p>
            <a:pPr lvl="1"/>
            <a:r>
              <a:rPr lang="en-US" altLang="en-US" sz="1200"/>
              <a:t>Behavioral</a:t>
            </a:r>
          </a:p>
          <a:p>
            <a:pPr lvl="1"/>
            <a:r>
              <a:rPr lang="en-US" altLang="en-US" sz="1200"/>
              <a:t>Psychographic </a:t>
            </a:r>
          </a:p>
          <a:p>
            <a:pPr lvl="1"/>
            <a:r>
              <a:rPr lang="en-US" altLang="en-US" sz="1200"/>
              <a:t>Individual</a:t>
            </a:r>
          </a:p>
          <a:p>
            <a:pPr lvl="1"/>
            <a:r>
              <a:rPr lang="en-US" altLang="en-US" sz="1200"/>
              <a:t>Family</a:t>
            </a:r>
          </a:p>
          <a:p>
            <a:pPr lvl="1"/>
            <a:r>
              <a:rPr lang="en-US" altLang="en-US" sz="1200"/>
              <a:t>Geographic</a:t>
            </a:r>
          </a:p>
          <a:p>
            <a:pPr lvl="2"/>
            <a:r>
              <a:rPr lang="en-US" altLang="en-US" sz="1200"/>
              <a:t>Zip level</a:t>
            </a:r>
          </a:p>
          <a:p>
            <a:pPr lvl="2"/>
            <a:r>
              <a:rPr lang="en-US" altLang="en-US" sz="1200"/>
              <a:t>Block group</a:t>
            </a:r>
          </a:p>
          <a:p>
            <a:pPr lvl="1"/>
            <a:endParaRPr lang="en-US" altLang="en-US" sz="1200"/>
          </a:p>
        </p:txBody>
      </p:sp>
      <p:pic>
        <p:nvPicPr>
          <p:cNvPr id="405508" name="Picture 4" descr="Family with two children outline">
            <a:extLst>
              <a:ext uri="{FF2B5EF4-FFF2-40B4-BE49-F238E27FC236}">
                <a16:creationId xmlns:a16="http://schemas.microsoft.com/office/drawing/2014/main" id="{3CD0B57C-E75D-77C6-9E08-7BAFC5ED218A}"/>
              </a:ext>
            </a:extLst>
          </p:cNvPr>
          <p:cNvPicPr preferRelativeResize="0">
            <a:picLocks noGrp="1" noChangeArrowheads="1"/>
          </p:cNvPicPr>
          <p:nvPr>
            <p:ph sz="quarter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6344" y="2583950"/>
            <a:ext cx="5468112" cy="364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5541" name="Group 37">
            <a:extLst>
              <a:ext uri="{FF2B5EF4-FFF2-40B4-BE49-F238E27FC236}">
                <a16:creationId xmlns:a16="http://schemas.microsoft.com/office/drawing/2014/main" id="{37389A44-923E-5D44-8070-65FFCED4C23E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347476092"/>
              </p:ext>
            </p:extLst>
          </p:nvPr>
        </p:nvGraphicFramePr>
        <p:xfrm>
          <a:off x="6254496" y="3594076"/>
          <a:ext cx="5468115" cy="162971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66923">
                  <a:extLst>
                    <a:ext uri="{9D8B030D-6E8A-4147-A177-3AD203B41FA5}">
                      <a16:colId xmlns:a16="http://schemas.microsoft.com/office/drawing/2014/main" val="1953537683"/>
                    </a:ext>
                  </a:extLst>
                </a:gridCol>
                <a:gridCol w="1076647">
                  <a:extLst>
                    <a:ext uri="{9D8B030D-6E8A-4147-A177-3AD203B41FA5}">
                      <a16:colId xmlns:a16="http://schemas.microsoft.com/office/drawing/2014/main" val="1228893460"/>
                    </a:ext>
                  </a:extLst>
                </a:gridCol>
                <a:gridCol w="1434040">
                  <a:extLst>
                    <a:ext uri="{9D8B030D-6E8A-4147-A177-3AD203B41FA5}">
                      <a16:colId xmlns:a16="http://schemas.microsoft.com/office/drawing/2014/main" val="3251591315"/>
                    </a:ext>
                  </a:extLst>
                </a:gridCol>
                <a:gridCol w="890505">
                  <a:extLst>
                    <a:ext uri="{9D8B030D-6E8A-4147-A177-3AD203B41FA5}">
                      <a16:colId xmlns:a16="http://schemas.microsoft.com/office/drawing/2014/main" val="599452378"/>
                    </a:ext>
                  </a:extLst>
                </a:gridCol>
              </a:tblGrid>
              <a:tr h="407428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Stability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Cost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extLst>
                  <a:ext uri="{0D108BD9-81ED-4DB2-BD59-A6C34878D82A}">
                    <a16:rowId xmlns:a16="http://schemas.microsoft.com/office/drawing/2014/main" val="3564599454"/>
                  </a:ext>
                </a:extLst>
              </a:tr>
              <a:tr h="407428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Demographic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Med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extLst>
                  <a:ext uri="{0D108BD9-81ED-4DB2-BD59-A6C34878D82A}">
                    <a16:rowId xmlns:a16="http://schemas.microsoft.com/office/drawing/2014/main" val="3306635419"/>
                  </a:ext>
                </a:extLst>
              </a:tr>
              <a:tr h="407428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Behavioral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extLst>
                  <a:ext uri="{0D108BD9-81ED-4DB2-BD59-A6C34878D82A}">
                    <a16:rowId xmlns:a16="http://schemas.microsoft.com/office/drawing/2014/main" val="2156518225"/>
                  </a:ext>
                </a:extLst>
              </a:tr>
              <a:tr h="407428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Psychographic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Med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Low/High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114300" indent="3476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511175" indent="28733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9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  <a:endParaRPr kumimoji="0" lang="en-US" alt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7218" marR="107218" marT="53609" marB="53609" horzOverflow="overflow"/>
                </a:tc>
                <a:extLst>
                  <a:ext uri="{0D108BD9-81ED-4DB2-BD59-A6C34878D82A}">
                    <a16:rowId xmlns:a16="http://schemas.microsoft.com/office/drawing/2014/main" val="413973046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7567" name="Rectangle 40756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554" name="Rectangle 2">
            <a:extLst>
              <a:ext uri="{FF2B5EF4-FFF2-40B4-BE49-F238E27FC236}">
                <a16:creationId xmlns:a16="http://schemas.microsoft.com/office/drawing/2014/main" id="{4152C4EE-D3DB-5B23-C32F-6E9200B4A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5400"/>
              <a:t>Internal Sources</a:t>
            </a:r>
          </a:p>
        </p:txBody>
      </p:sp>
      <p:sp>
        <p:nvSpPr>
          <p:cNvPr id="40756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555" name="Rectangle 3">
            <a:extLst>
              <a:ext uri="{FF2B5EF4-FFF2-40B4-BE49-F238E27FC236}">
                <a16:creationId xmlns:a16="http://schemas.microsoft.com/office/drawing/2014/main" id="{5A4F76FE-A44E-2C72-C2DE-71517529125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altLang="en-US" sz="2200"/>
              <a:t>Customer Database</a:t>
            </a:r>
          </a:p>
          <a:p>
            <a:pPr lvl="1"/>
            <a:r>
              <a:rPr lang="en-US" altLang="en-US" sz="2200"/>
              <a:t>Transaction Database</a:t>
            </a:r>
          </a:p>
          <a:p>
            <a:pPr lvl="1"/>
            <a:r>
              <a:rPr lang="en-US" altLang="en-US" sz="2200"/>
              <a:t>Offer History Database</a:t>
            </a:r>
          </a:p>
          <a:p>
            <a:pPr lvl="1"/>
            <a:r>
              <a:rPr lang="en-US" altLang="en-US" sz="2200"/>
              <a:t>Solicitation Mail and Phone Tapes</a:t>
            </a:r>
          </a:p>
          <a:p>
            <a:pPr lvl="1"/>
            <a:r>
              <a:rPr lang="en-US" altLang="en-US" sz="2200"/>
              <a:t>Data Warehouse</a:t>
            </a:r>
          </a:p>
        </p:txBody>
      </p:sp>
      <p:pic>
        <p:nvPicPr>
          <p:cNvPr id="407558" name="Picture 6" descr="Several computer monitors with graphs on the screen&#10;&#10;AI-generated content may be incorrect.">
            <a:extLst>
              <a:ext uri="{FF2B5EF4-FFF2-40B4-BE49-F238E27FC236}">
                <a16:creationId xmlns:a16="http://schemas.microsoft.com/office/drawing/2014/main" id="{18559CF7-C1F1-8CBE-2D39-9C11EF401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9615" name="Rectangle 40961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02" name="Rectangle 2">
            <a:extLst>
              <a:ext uri="{FF2B5EF4-FFF2-40B4-BE49-F238E27FC236}">
                <a16:creationId xmlns:a16="http://schemas.microsoft.com/office/drawing/2014/main" id="{CD479D1A-0C41-CEA4-225B-A58363B805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altLang="en-US" sz="5600"/>
              <a:t>Customer Database</a:t>
            </a:r>
          </a:p>
        </p:txBody>
      </p:sp>
      <p:sp>
        <p:nvSpPr>
          <p:cNvPr id="409617" name="Oval 40961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9619" name="Group 409618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40962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621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ddress Book outline">
            <a:extLst>
              <a:ext uri="{FF2B5EF4-FFF2-40B4-BE49-F238E27FC236}">
                <a16:creationId xmlns:a16="http://schemas.microsoft.com/office/drawing/2014/main" id="{C657B0AB-CB8B-51BD-872B-90D3D398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409603" name="Rectangle 3">
            <a:extLst>
              <a:ext uri="{FF2B5EF4-FFF2-40B4-BE49-F238E27FC236}">
                <a16:creationId xmlns:a16="http://schemas.microsoft.com/office/drawing/2014/main" id="{5A84B208-84D7-B5B0-B6F0-CD5355DEB9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Customer ID</a:t>
            </a:r>
          </a:p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Household ID</a:t>
            </a:r>
          </a:p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Account number</a:t>
            </a:r>
          </a:p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Customer name</a:t>
            </a:r>
          </a:p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Address</a:t>
            </a:r>
          </a:p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Phone number</a:t>
            </a:r>
          </a:p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Products or services</a:t>
            </a:r>
          </a:p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Offer detail</a:t>
            </a:r>
          </a:p>
          <a:p>
            <a:pPr lvl="1"/>
            <a:r>
              <a:rPr lang="en-US" altLang="en-US" sz="1600">
                <a:solidFill>
                  <a:schemeClr val="tx1">
                    <a:alpha val="80000"/>
                  </a:schemeClr>
                </a:solidFill>
              </a:rPr>
              <a:t>Model scores</a:t>
            </a:r>
          </a:p>
        </p:txBody>
      </p:sp>
      <p:sp>
        <p:nvSpPr>
          <p:cNvPr id="40962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09625" name="Straight Connector 4096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657" name="Rectangle 41165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650" name="Rectangle 2">
            <a:extLst>
              <a:ext uri="{FF2B5EF4-FFF2-40B4-BE49-F238E27FC236}">
                <a16:creationId xmlns:a16="http://schemas.microsoft.com/office/drawing/2014/main" id="{BF6CC20A-0348-7C2C-C9A7-D392908D2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altLang="en-US" sz="5400"/>
              <a:t>Transaction Database</a:t>
            </a:r>
          </a:p>
        </p:txBody>
      </p:sp>
      <p:sp>
        <p:nvSpPr>
          <p:cNvPr id="41165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651" name="Rectangle 3">
            <a:extLst>
              <a:ext uri="{FF2B5EF4-FFF2-40B4-BE49-F238E27FC236}">
                <a16:creationId xmlns:a16="http://schemas.microsoft.com/office/drawing/2014/main" id="{31FE398B-158D-76A0-BE34-2B10A29BD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lvl="1"/>
            <a:r>
              <a:rPr lang="en-US" altLang="en-US" sz="2200"/>
              <a:t>Customer ID</a:t>
            </a:r>
          </a:p>
          <a:p>
            <a:pPr lvl="1"/>
            <a:r>
              <a:rPr lang="en-US" altLang="en-US" sz="2200"/>
              <a:t>Account Number</a:t>
            </a:r>
          </a:p>
          <a:p>
            <a:pPr lvl="1"/>
            <a:r>
              <a:rPr lang="en-US" altLang="en-US" sz="2200"/>
              <a:t>Activity Type</a:t>
            </a:r>
          </a:p>
          <a:p>
            <a:pPr lvl="1"/>
            <a:r>
              <a:rPr lang="en-US" altLang="en-US" sz="2200"/>
              <a:t>Activity Amount</a:t>
            </a:r>
          </a:p>
          <a:p>
            <a:pPr lvl="1"/>
            <a:r>
              <a:rPr lang="en-US" altLang="en-US" sz="2200"/>
              <a:t>Activity Date</a:t>
            </a:r>
          </a:p>
          <a:p>
            <a:pPr lvl="1"/>
            <a:endParaRPr lang="en-US" altLang="en-US" sz="2200"/>
          </a:p>
        </p:txBody>
      </p:sp>
      <p:pic>
        <p:nvPicPr>
          <p:cNvPr id="411652" name="Picture 4" descr="Call center outline">
            <a:extLst>
              <a:ext uri="{FF2B5EF4-FFF2-40B4-BE49-F238E27FC236}">
                <a16:creationId xmlns:a16="http://schemas.microsoft.com/office/drawing/2014/main" id="{7F89DC21-16C5-ED45-F5A7-353C8E11A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97" r="1897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705" name="Rectangle 41370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698" name="Rectangle 2">
            <a:extLst>
              <a:ext uri="{FF2B5EF4-FFF2-40B4-BE49-F238E27FC236}">
                <a16:creationId xmlns:a16="http://schemas.microsoft.com/office/drawing/2014/main" id="{0CD53317-E4D0-B10F-34A2-1D6DE8FFF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altLang="en-US" sz="4800"/>
              <a:t>Offer History Database</a:t>
            </a:r>
          </a:p>
        </p:txBody>
      </p:sp>
      <p:sp>
        <p:nvSpPr>
          <p:cNvPr id="413707" name="Rectangle 41370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709" name="Rectangle 41370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699" name="Rectangle 3">
            <a:extLst>
              <a:ext uri="{FF2B5EF4-FFF2-40B4-BE49-F238E27FC236}">
                <a16:creationId xmlns:a16="http://schemas.microsoft.com/office/drawing/2014/main" id="{41BFB636-0881-D9DD-E8B1-25ECFD379B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lvl="1"/>
            <a:r>
              <a:rPr lang="en-US" altLang="en-US" sz="2000"/>
              <a:t>Prospect ID/Customer ID</a:t>
            </a:r>
          </a:p>
          <a:p>
            <a:pPr lvl="1"/>
            <a:r>
              <a:rPr lang="en-US" altLang="en-US" sz="2000"/>
              <a:t>Household ID</a:t>
            </a:r>
          </a:p>
          <a:p>
            <a:pPr lvl="1"/>
            <a:r>
              <a:rPr lang="en-US" altLang="en-US" sz="2000"/>
              <a:t>Prospect name</a:t>
            </a:r>
          </a:p>
          <a:p>
            <a:pPr lvl="1"/>
            <a:r>
              <a:rPr lang="en-US" altLang="en-US" sz="2000"/>
              <a:t>Address</a:t>
            </a:r>
          </a:p>
          <a:p>
            <a:pPr lvl="1"/>
            <a:r>
              <a:rPr lang="en-US" altLang="en-US" sz="2000"/>
              <a:t>Phone number </a:t>
            </a:r>
          </a:p>
          <a:p>
            <a:pPr lvl="1"/>
            <a:r>
              <a:rPr lang="en-US" altLang="en-US" sz="2000"/>
              <a:t>Offer detail</a:t>
            </a:r>
          </a:p>
          <a:p>
            <a:pPr lvl="1"/>
            <a:r>
              <a:rPr lang="en-US" altLang="en-US" sz="2000"/>
              <a:t>Offer summary</a:t>
            </a:r>
          </a:p>
          <a:p>
            <a:pPr lvl="1"/>
            <a:r>
              <a:rPr lang="en-US" altLang="en-US" sz="2000"/>
              <a:t>Model scores</a:t>
            </a:r>
          </a:p>
          <a:p>
            <a:pPr lvl="1"/>
            <a:r>
              <a:rPr lang="en-US" altLang="en-US" sz="2000"/>
              <a:t>Predictive data </a:t>
            </a:r>
          </a:p>
        </p:txBody>
      </p:sp>
      <p:pic>
        <p:nvPicPr>
          <p:cNvPr id="413700" name="Picture 4" descr="Hands typing on a keyboard&#10;&#10;AI-generated content may be incorrect.">
            <a:extLst>
              <a:ext uri="{FF2B5EF4-FFF2-40B4-BE49-F238E27FC236}">
                <a16:creationId xmlns:a16="http://schemas.microsoft.com/office/drawing/2014/main" id="{0630267F-E1A9-8189-1833-175B69E7AC3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2633654"/>
            <a:ext cx="5150277" cy="34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711" name="Rectangle 41371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5791" name="Rectangle 41579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id="{E26D69DE-98AC-0977-6F5B-63E738090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altLang="en-US" sz="5400"/>
              <a:t>Solicitation E-Mail and Phone Calls</a:t>
            </a:r>
          </a:p>
        </p:txBody>
      </p:sp>
      <p:sp>
        <p:nvSpPr>
          <p:cNvPr id="41579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747" name="Rectangle 3">
            <a:extLst>
              <a:ext uri="{FF2B5EF4-FFF2-40B4-BE49-F238E27FC236}">
                <a16:creationId xmlns:a16="http://schemas.microsoft.com/office/drawing/2014/main" id="{6F0170E0-4669-FCA9-895D-6116381F3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lvl="1"/>
            <a:r>
              <a:rPr lang="en-US" altLang="en-US" sz="2200"/>
              <a:t>Customer or prospect ID </a:t>
            </a:r>
          </a:p>
          <a:p>
            <a:pPr lvl="1"/>
            <a:r>
              <a:rPr lang="en-US" altLang="en-US" sz="2200"/>
              <a:t>Predictive data</a:t>
            </a:r>
          </a:p>
          <a:p>
            <a:pPr lvl="2"/>
            <a:r>
              <a:rPr lang="en-US" altLang="en-US" sz="2200"/>
              <a:t>Demographic</a:t>
            </a:r>
          </a:p>
          <a:p>
            <a:pPr lvl="2"/>
            <a:r>
              <a:rPr lang="en-US" altLang="en-US" sz="2200"/>
              <a:t>Behavioral</a:t>
            </a:r>
          </a:p>
          <a:p>
            <a:pPr lvl="2"/>
            <a:r>
              <a:rPr lang="en-US" altLang="en-US" sz="2200"/>
              <a:t>Psychographic</a:t>
            </a:r>
          </a:p>
        </p:txBody>
      </p:sp>
      <p:pic>
        <p:nvPicPr>
          <p:cNvPr id="415748" name="Picture 4" descr="Email with solid fill">
            <a:extLst>
              <a:ext uri="{FF2B5EF4-FFF2-40B4-BE49-F238E27FC236}">
                <a16:creationId xmlns:a16="http://schemas.microsoft.com/office/drawing/2014/main" id="{08C370F1-E738-1842-9689-4916654CF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8306421" y="602535"/>
            <a:ext cx="2643519" cy="26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peaker phone with solid fill">
            <a:extLst>
              <a:ext uri="{FF2B5EF4-FFF2-40B4-BE49-F238E27FC236}">
                <a16:creationId xmlns:a16="http://schemas.microsoft.com/office/drawing/2014/main" id="{AB20787E-6564-1A47-A94D-A5C1B261E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8582421" y="3848589"/>
            <a:ext cx="2176272" cy="21762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8714" name="Rectangle 32871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8716" name="Arc 3287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8706" name="Rectangle 2">
            <a:extLst>
              <a:ext uri="{FF2B5EF4-FFF2-40B4-BE49-F238E27FC236}">
                <a16:creationId xmlns:a16="http://schemas.microsoft.com/office/drawing/2014/main" id="{2F648980-2E50-9B34-4446-E6D6DF49BB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en-US"/>
              <a:t>What Is Your Business Goal?</a:t>
            </a:r>
          </a:p>
        </p:txBody>
      </p:sp>
      <p:sp>
        <p:nvSpPr>
          <p:cNvPr id="328718" name="Freeform: Shape 32871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8709" name="Picture 5">
            <a:extLst>
              <a:ext uri="{FF2B5EF4-FFF2-40B4-BE49-F238E27FC236}">
                <a16:creationId xmlns:a16="http://schemas.microsoft.com/office/drawing/2014/main" id="{16CAF17C-1FD1-C07E-626D-E9F8D232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707" name="Rectangle 3">
            <a:extLst>
              <a:ext uri="{FF2B5EF4-FFF2-40B4-BE49-F238E27FC236}">
                <a16:creationId xmlns:a16="http://schemas.microsoft.com/office/drawing/2014/main" id="{B5E568FF-74A4-BAA2-E93B-7B01DF76F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lvl="1"/>
            <a:r>
              <a:rPr lang="en-US" altLang="en-US" dirty="0">
                <a:cs typeface="Times New Roman" panose="02020603050405020304" pitchFamily="18" charset="0"/>
              </a:rPr>
              <a:t>Attract new customers? 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Avoid high-risk customers?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Understand the characteristics of your current customers?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Make unprofitable customers more profitable?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Retain profitable customers?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Win back lost customers?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Improve customer satisfaction?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Increase sales?</a:t>
            </a:r>
          </a:p>
          <a:p>
            <a:pPr lvl="1">
              <a:buFontTx/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endParaRPr lang="en-US" altLang="en-US" dirty="0"/>
          </a:p>
        </p:txBody>
      </p:sp>
      <p:sp>
        <p:nvSpPr>
          <p:cNvPr id="328708" name="Text Box 4">
            <a:extLst>
              <a:ext uri="{FF2B5EF4-FFF2-40B4-BE49-F238E27FC236}">
                <a16:creationId xmlns:a16="http://schemas.microsoft.com/office/drawing/2014/main" id="{AE24E308-3BBA-4692-F9E2-5566AA236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1" y="5892801"/>
            <a:ext cx="1495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2000" i="1">
                <a:latin typeface="Arial" panose="020B0604020202020204" pitchFamily="34" charset="0"/>
              </a:rPr>
              <a:t>continued...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207" name="Rectangle 47">
            <a:extLst>
              <a:ext uri="{FF2B5EF4-FFF2-40B4-BE49-F238E27FC236}">
                <a16:creationId xmlns:a16="http://schemas.microsoft.com/office/drawing/2014/main" id="{14D33251-EADB-100A-8DA7-522E7E065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204788"/>
            <a:ext cx="4343400" cy="1279525"/>
          </a:xfrm>
        </p:spPr>
        <p:txBody>
          <a:bodyPr/>
          <a:lstStyle/>
          <a:p>
            <a:r>
              <a:rPr lang="en-US" altLang="en-US" dirty="0"/>
              <a:t>Data Warehouse</a:t>
            </a:r>
          </a:p>
        </p:txBody>
      </p:sp>
      <p:sp>
        <p:nvSpPr>
          <p:cNvPr id="732162" name="mainfrm">
            <a:extLst>
              <a:ext uri="{FF2B5EF4-FFF2-40B4-BE49-F238E27FC236}">
                <a16:creationId xmlns:a16="http://schemas.microsoft.com/office/drawing/2014/main" id="{8C68FFA9-FD02-0821-4AC4-F5DBB130065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667000" y="4648200"/>
            <a:ext cx="990600" cy="9906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32163" name="Text Box 3">
            <a:extLst>
              <a:ext uri="{FF2B5EF4-FFF2-40B4-BE49-F238E27FC236}">
                <a16:creationId xmlns:a16="http://schemas.microsoft.com/office/drawing/2014/main" id="{319DCE2C-7B53-99D1-7A87-2E18EA56D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633" y="5105401"/>
            <a:ext cx="6623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Offer</a:t>
            </a:r>
          </a:p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History</a:t>
            </a:r>
          </a:p>
        </p:txBody>
      </p:sp>
      <p:sp>
        <p:nvSpPr>
          <p:cNvPr id="732164" name="mainfrm">
            <a:extLst>
              <a:ext uri="{FF2B5EF4-FFF2-40B4-BE49-F238E27FC236}">
                <a16:creationId xmlns:a16="http://schemas.microsoft.com/office/drawing/2014/main" id="{C4F1816D-5545-92B5-5BCC-6CBD12C67253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209800" y="3276600"/>
            <a:ext cx="1447800" cy="97155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32165" name="mainfrm">
            <a:extLst>
              <a:ext uri="{FF2B5EF4-FFF2-40B4-BE49-F238E27FC236}">
                <a16:creationId xmlns:a16="http://schemas.microsoft.com/office/drawing/2014/main" id="{5E503C37-925A-03F8-7765-9955FF20607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886200" y="5105400"/>
            <a:ext cx="1219200" cy="9906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32166" name="Text Box 6">
            <a:extLst>
              <a:ext uri="{FF2B5EF4-FFF2-40B4-BE49-F238E27FC236}">
                <a16:creationId xmlns:a16="http://schemas.microsoft.com/office/drawing/2014/main" id="{52AFF01F-1FDE-9402-4DE3-8B4125E1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842" y="3733801"/>
            <a:ext cx="10574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Transactions</a:t>
            </a:r>
          </a:p>
        </p:txBody>
      </p:sp>
      <p:sp>
        <p:nvSpPr>
          <p:cNvPr id="732167" name="Text Box 7">
            <a:extLst>
              <a:ext uri="{FF2B5EF4-FFF2-40B4-BE49-F238E27FC236}">
                <a16:creationId xmlns:a16="http://schemas.microsoft.com/office/drawing/2014/main" id="{17C98CD0-4062-E841-EDC4-112D9396D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926" y="5562601"/>
            <a:ext cx="8499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Customer</a:t>
            </a:r>
          </a:p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732168" name="tower">
            <a:extLst>
              <a:ext uri="{FF2B5EF4-FFF2-40B4-BE49-F238E27FC236}">
                <a16:creationId xmlns:a16="http://schemas.microsoft.com/office/drawing/2014/main" id="{8345C819-98F7-71D2-CE14-952C860958C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419600" y="2133600"/>
            <a:ext cx="1676400" cy="21145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66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2169" name="server">
            <a:extLst>
              <a:ext uri="{FF2B5EF4-FFF2-40B4-BE49-F238E27FC236}">
                <a16:creationId xmlns:a16="http://schemas.microsoft.com/office/drawing/2014/main" id="{93E94274-7130-CA9C-81E3-879AEA1D56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781800" y="1447800"/>
            <a:ext cx="838200" cy="180975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2170" name="computr2">
            <a:extLst>
              <a:ext uri="{FF2B5EF4-FFF2-40B4-BE49-F238E27FC236}">
                <a16:creationId xmlns:a16="http://schemas.microsoft.com/office/drawing/2014/main" id="{7BBF7294-7FD7-2899-A858-4C80C9FCEEFE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610600" y="685800"/>
            <a:ext cx="533400" cy="6096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2171" name="computr2">
            <a:extLst>
              <a:ext uri="{FF2B5EF4-FFF2-40B4-BE49-F238E27FC236}">
                <a16:creationId xmlns:a16="http://schemas.microsoft.com/office/drawing/2014/main" id="{37C563A4-0A83-97D4-861B-CE790CCADC5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848600" y="685800"/>
            <a:ext cx="533400" cy="6096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2172" name="server">
            <a:extLst>
              <a:ext uri="{FF2B5EF4-FFF2-40B4-BE49-F238E27FC236}">
                <a16:creationId xmlns:a16="http://schemas.microsoft.com/office/drawing/2014/main" id="{4E0F48F3-788B-610C-FE6E-1E1613674FA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848600" y="2209800"/>
            <a:ext cx="838200" cy="180975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2173" name="Text Box 13">
            <a:extLst>
              <a:ext uri="{FF2B5EF4-FFF2-40B4-BE49-F238E27FC236}">
                <a16:creationId xmlns:a16="http://schemas.microsoft.com/office/drawing/2014/main" id="{F9BCCC3A-C140-8061-CF08-5D667FE7C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025" y="3114676"/>
            <a:ext cx="9172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Central</a:t>
            </a:r>
          </a:p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Data</a:t>
            </a:r>
          </a:p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Repository</a:t>
            </a:r>
          </a:p>
        </p:txBody>
      </p:sp>
      <p:sp>
        <p:nvSpPr>
          <p:cNvPr id="732174" name="server">
            <a:extLst>
              <a:ext uri="{FF2B5EF4-FFF2-40B4-BE49-F238E27FC236}">
                <a16:creationId xmlns:a16="http://schemas.microsoft.com/office/drawing/2014/main" id="{EBDAFD05-16E5-A451-D245-DDEC8A0365B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067800" y="3352800"/>
            <a:ext cx="838200" cy="180975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2175" name="Line 15">
            <a:extLst>
              <a:ext uri="{FF2B5EF4-FFF2-40B4-BE49-F238E27FC236}">
                <a16:creationId xmlns:a16="http://schemas.microsoft.com/office/drawing/2014/main" id="{7DD4C325-48F5-62DF-7A29-50DBB2E3B0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42672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76" name="Line 16">
            <a:extLst>
              <a:ext uri="{FF2B5EF4-FFF2-40B4-BE49-F238E27FC236}">
                <a16:creationId xmlns:a16="http://schemas.microsoft.com/office/drawing/2014/main" id="{A05311A7-1AC2-AD9D-DA68-39829F53C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38862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77" name="Line 17">
            <a:extLst>
              <a:ext uri="{FF2B5EF4-FFF2-40B4-BE49-F238E27FC236}">
                <a16:creationId xmlns:a16="http://schemas.microsoft.com/office/drawing/2014/main" id="{58ACD8AA-F5BE-44AB-425E-F421A9B5F0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429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78" name="Line 18">
            <a:extLst>
              <a:ext uri="{FF2B5EF4-FFF2-40B4-BE49-F238E27FC236}">
                <a16:creationId xmlns:a16="http://schemas.microsoft.com/office/drawing/2014/main" id="{84AF8FA4-0861-A13B-C9D2-A158B92045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4384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79" name="Line 19">
            <a:extLst>
              <a:ext uri="{FF2B5EF4-FFF2-40B4-BE49-F238E27FC236}">
                <a16:creationId xmlns:a16="http://schemas.microsoft.com/office/drawing/2014/main" id="{530D9828-CC38-2817-B0EE-EE97E06BE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3124200"/>
            <a:ext cx="1752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80" name="Line 20">
            <a:extLst>
              <a:ext uri="{FF2B5EF4-FFF2-40B4-BE49-F238E27FC236}">
                <a16:creationId xmlns:a16="http://schemas.microsoft.com/office/drawing/2014/main" id="{84DC4A37-F022-CC2A-6A40-9C55C99C0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3124200"/>
            <a:ext cx="2971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81" name="Line 21">
            <a:extLst>
              <a:ext uri="{FF2B5EF4-FFF2-40B4-BE49-F238E27FC236}">
                <a16:creationId xmlns:a16="http://schemas.microsoft.com/office/drawing/2014/main" id="{92D5124C-1F54-828B-43DC-EF37F77794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1295400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82" name="Line 22">
            <a:extLst>
              <a:ext uri="{FF2B5EF4-FFF2-40B4-BE49-F238E27FC236}">
                <a16:creationId xmlns:a16="http://schemas.microsoft.com/office/drawing/2014/main" id="{2A22CCEE-FE43-FBAB-5412-37C243D883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1295400"/>
            <a:ext cx="1143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83" name="Line 23">
            <a:extLst>
              <a:ext uri="{FF2B5EF4-FFF2-40B4-BE49-F238E27FC236}">
                <a16:creationId xmlns:a16="http://schemas.microsoft.com/office/drawing/2014/main" id="{5EB1BE7A-EC84-BBB7-7A37-B7DD69460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1295400"/>
            <a:ext cx="1981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84" name="computr2">
            <a:extLst>
              <a:ext uri="{FF2B5EF4-FFF2-40B4-BE49-F238E27FC236}">
                <a16:creationId xmlns:a16="http://schemas.microsoft.com/office/drawing/2014/main" id="{98A8D971-1C97-F1A0-BA43-20C6A50ACB0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448800" y="838200"/>
            <a:ext cx="533400" cy="6096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2185" name="computr2">
            <a:extLst>
              <a:ext uri="{FF2B5EF4-FFF2-40B4-BE49-F238E27FC236}">
                <a16:creationId xmlns:a16="http://schemas.microsoft.com/office/drawing/2014/main" id="{BCA14CAB-3E37-3013-9F75-78A5D2989BC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839200" y="1752600"/>
            <a:ext cx="533400" cy="6096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2186" name="computr2">
            <a:extLst>
              <a:ext uri="{FF2B5EF4-FFF2-40B4-BE49-F238E27FC236}">
                <a16:creationId xmlns:a16="http://schemas.microsoft.com/office/drawing/2014/main" id="{AB183055-66E1-0BB1-8E6E-F6F032AA0B0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525000" y="1905000"/>
            <a:ext cx="533400" cy="6096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2187" name="computr2">
            <a:extLst>
              <a:ext uri="{FF2B5EF4-FFF2-40B4-BE49-F238E27FC236}">
                <a16:creationId xmlns:a16="http://schemas.microsoft.com/office/drawing/2014/main" id="{0A95E9D9-69EA-B9B0-1421-B9AD6740DD96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448800" y="2667000"/>
            <a:ext cx="533400" cy="6096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2188" name="computr2">
            <a:extLst>
              <a:ext uri="{FF2B5EF4-FFF2-40B4-BE49-F238E27FC236}">
                <a16:creationId xmlns:a16="http://schemas.microsoft.com/office/drawing/2014/main" id="{0963A792-2806-B8D1-5F14-CE87821CC22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001000" y="5562600"/>
            <a:ext cx="533400" cy="6096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2189" name="computr2">
            <a:extLst>
              <a:ext uri="{FF2B5EF4-FFF2-40B4-BE49-F238E27FC236}">
                <a16:creationId xmlns:a16="http://schemas.microsoft.com/office/drawing/2014/main" id="{D45F390B-1EAB-9306-CA4C-0F6BB41C50D6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763000" y="5791200"/>
            <a:ext cx="533400" cy="6096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2190" name="computr2">
            <a:extLst>
              <a:ext uri="{FF2B5EF4-FFF2-40B4-BE49-F238E27FC236}">
                <a16:creationId xmlns:a16="http://schemas.microsoft.com/office/drawing/2014/main" id="{954B64DF-84C6-9CAA-7C84-352EE64C8A9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448800" y="5562600"/>
            <a:ext cx="533400" cy="60960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2191" name="Line 31">
            <a:extLst>
              <a:ext uri="{FF2B5EF4-FFF2-40B4-BE49-F238E27FC236}">
                <a16:creationId xmlns:a16="http://schemas.microsoft.com/office/drawing/2014/main" id="{9DB69654-999C-4E04-05B2-6316C39FC2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6800" y="23622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92" name="Line 32">
            <a:extLst>
              <a:ext uri="{FF2B5EF4-FFF2-40B4-BE49-F238E27FC236}">
                <a16:creationId xmlns:a16="http://schemas.microsoft.com/office/drawing/2014/main" id="{E0514940-12E2-2257-B037-4D1F32CA83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6800" y="2971800"/>
            <a:ext cx="838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93" name="Line 33">
            <a:extLst>
              <a:ext uri="{FF2B5EF4-FFF2-40B4-BE49-F238E27FC236}">
                <a16:creationId xmlns:a16="http://schemas.microsoft.com/office/drawing/2014/main" id="{F506E280-004F-C5BC-F248-F2886E4449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86800" y="2514600"/>
            <a:ext cx="1066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94" name="Line 34">
            <a:extLst>
              <a:ext uri="{FF2B5EF4-FFF2-40B4-BE49-F238E27FC236}">
                <a16:creationId xmlns:a16="http://schemas.microsoft.com/office/drawing/2014/main" id="{5B5E915B-97FD-8B09-25F9-11A9680CBC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82000" y="5181600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95" name="Line 35">
            <a:extLst>
              <a:ext uri="{FF2B5EF4-FFF2-40B4-BE49-F238E27FC236}">
                <a16:creationId xmlns:a16="http://schemas.microsoft.com/office/drawing/2014/main" id="{D3CE4BAC-0612-58CB-D359-8292FA1431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67800" y="51816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96" name="Line 36">
            <a:extLst>
              <a:ext uri="{FF2B5EF4-FFF2-40B4-BE49-F238E27FC236}">
                <a16:creationId xmlns:a16="http://schemas.microsoft.com/office/drawing/2014/main" id="{23AA1CF9-EA75-ECF6-291C-9BF3AA1A5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5000" y="51816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197" name="Text Box 37">
            <a:extLst>
              <a:ext uri="{FF2B5EF4-FFF2-40B4-BE49-F238E27FC236}">
                <a16:creationId xmlns:a16="http://schemas.microsoft.com/office/drawing/2014/main" id="{7777E013-4DAD-4A18-3AFB-D78FFEE08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457200"/>
            <a:ext cx="9366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End Users</a:t>
            </a:r>
            <a:endParaRPr lang="en-US" altLang="en-US" sz="1200"/>
          </a:p>
        </p:txBody>
      </p:sp>
      <p:sp>
        <p:nvSpPr>
          <p:cNvPr id="732198" name="Text Box 38">
            <a:extLst>
              <a:ext uri="{FF2B5EF4-FFF2-40B4-BE49-F238E27FC236}">
                <a16:creationId xmlns:a16="http://schemas.microsoft.com/office/drawing/2014/main" id="{61C01D7F-5267-4BEE-F19A-EBF854675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1" y="2133600"/>
            <a:ext cx="51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Data</a:t>
            </a:r>
          </a:p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Mart</a:t>
            </a:r>
            <a:endParaRPr lang="en-US" altLang="en-US" sz="1200"/>
          </a:p>
        </p:txBody>
      </p:sp>
      <p:sp>
        <p:nvSpPr>
          <p:cNvPr id="732199" name="Text Box 39">
            <a:extLst>
              <a:ext uri="{FF2B5EF4-FFF2-40B4-BE49-F238E27FC236}">
                <a16:creationId xmlns:a16="http://schemas.microsoft.com/office/drawing/2014/main" id="{3B6120FF-27EF-EC5F-6D0C-11D639A57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976" y="3219450"/>
            <a:ext cx="51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Data</a:t>
            </a:r>
          </a:p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Mart</a:t>
            </a:r>
            <a:endParaRPr lang="en-US" altLang="en-US" sz="1200"/>
          </a:p>
        </p:txBody>
      </p:sp>
      <p:sp>
        <p:nvSpPr>
          <p:cNvPr id="732200" name="Text Box 40">
            <a:extLst>
              <a:ext uri="{FF2B5EF4-FFF2-40B4-BE49-F238E27FC236}">
                <a16:creationId xmlns:a16="http://schemas.microsoft.com/office/drawing/2014/main" id="{7E0371D6-1DF0-C1C5-8772-BEE189C21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9701" y="4314825"/>
            <a:ext cx="512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Data</a:t>
            </a:r>
          </a:p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Mart</a:t>
            </a:r>
            <a:endParaRPr lang="en-US" altLang="en-US" sz="1200"/>
          </a:p>
        </p:txBody>
      </p:sp>
      <p:sp>
        <p:nvSpPr>
          <p:cNvPr id="732201" name="Text Box 41">
            <a:extLst>
              <a:ext uri="{FF2B5EF4-FFF2-40B4-BE49-F238E27FC236}">
                <a16:creationId xmlns:a16="http://schemas.microsoft.com/office/drawing/2014/main" id="{BFC6F29E-6DFE-FEF8-53EC-2DEF91CB3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914" y="5210175"/>
            <a:ext cx="9366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End Users</a:t>
            </a:r>
            <a:endParaRPr lang="en-US" altLang="en-US" sz="1200"/>
          </a:p>
        </p:txBody>
      </p:sp>
      <p:sp>
        <p:nvSpPr>
          <p:cNvPr id="732202" name="modem">
            <a:extLst>
              <a:ext uri="{FF2B5EF4-FFF2-40B4-BE49-F238E27FC236}">
                <a16:creationId xmlns:a16="http://schemas.microsoft.com/office/drawing/2014/main" id="{7F370107-7E07-70DA-4742-6201E646F3E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019800" y="4267200"/>
            <a:ext cx="1428750" cy="685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2203" name="Text Box 43">
            <a:extLst>
              <a:ext uri="{FF2B5EF4-FFF2-40B4-BE49-F238E27FC236}">
                <a16:creationId xmlns:a16="http://schemas.microsoft.com/office/drawing/2014/main" id="{AB76FE23-FB35-5D28-2A13-21C0FD1AA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713" y="4425950"/>
            <a:ext cx="11874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Meta </a:t>
            </a:r>
            <a:b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</a:br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732204" name="Line 44">
            <a:extLst>
              <a:ext uri="{FF2B5EF4-FFF2-40B4-BE49-F238E27FC236}">
                <a16:creationId xmlns:a16="http://schemas.microsoft.com/office/drawing/2014/main" id="{FDC76636-8F11-3F95-4E14-3203055BB9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352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205" name="Line 45">
            <a:extLst>
              <a:ext uri="{FF2B5EF4-FFF2-40B4-BE49-F238E27FC236}">
                <a16:creationId xmlns:a16="http://schemas.microsoft.com/office/drawing/2014/main" id="{3C669B0B-A8CE-1F2F-D496-82B85C443F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7600" y="40386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206" name="Line 46">
            <a:extLst>
              <a:ext uri="{FF2B5EF4-FFF2-40B4-BE49-F238E27FC236}">
                <a16:creationId xmlns:a16="http://schemas.microsoft.com/office/drawing/2014/main" id="{B656A4FA-533E-730E-DC31-E0611FA832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7600" y="4419600"/>
            <a:ext cx="1600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2208" name="Text Box 48">
            <a:extLst>
              <a:ext uri="{FF2B5EF4-FFF2-40B4-BE49-F238E27FC236}">
                <a16:creationId xmlns:a16="http://schemas.microsoft.com/office/drawing/2014/main" id="{019711B6-A479-06D3-25CC-8651666D1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8614" y="1524000"/>
            <a:ext cx="9366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1200">
                <a:latin typeface="Arial" panose="020B0604020202020204" pitchFamily="34" charset="0"/>
              </a:rPr>
              <a:t>End Users</a:t>
            </a:r>
            <a:endParaRPr lang="en-US" altLang="en-US" sz="1200"/>
          </a:p>
        </p:txBody>
      </p:sp>
      <p:sp>
        <p:nvSpPr>
          <p:cNvPr id="732211" name="Text Box 51">
            <a:extLst>
              <a:ext uri="{FF2B5EF4-FFF2-40B4-BE49-F238E27FC236}">
                <a16:creationId xmlns:a16="http://schemas.microsoft.com/office/drawing/2014/main" id="{DD6E6471-970B-145C-91B7-EBEB10671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133601"/>
            <a:ext cx="6703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Arial" panose="020B0604020202020204" pitchFamily="34" charset="0"/>
              </a:rPr>
              <a:t>Scored</a:t>
            </a:r>
          </a:p>
          <a:p>
            <a:r>
              <a:rPr lang="en-US" altLang="en-US" sz="1200">
                <a:latin typeface="Arial" panose="020B0604020202020204" pitchFamily="34" charset="0"/>
              </a:rPr>
              <a:t>Names</a:t>
            </a:r>
          </a:p>
        </p:txBody>
      </p:sp>
      <p:sp>
        <p:nvSpPr>
          <p:cNvPr id="732212" name="Line 52">
            <a:extLst>
              <a:ext uri="{FF2B5EF4-FFF2-40B4-BE49-F238E27FC236}">
                <a16:creationId xmlns:a16="http://schemas.microsoft.com/office/drawing/2014/main" id="{5A34988D-B623-6370-A0CA-7236B0D257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3622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4" name="Rectangle 439303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39298" name="Rectangle 2">
            <a:extLst>
              <a:ext uri="{FF2B5EF4-FFF2-40B4-BE49-F238E27FC236}">
                <a16:creationId xmlns:a16="http://schemas.microsoft.com/office/drawing/2014/main" id="{3B77E7D1-6DC1-E13D-DFFF-94C47B168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altLang="en-US" sz="8000">
                <a:solidFill>
                  <a:srgbClr val="FFFFFF"/>
                </a:solidFill>
              </a:rPr>
              <a:t>Preparing the Data</a:t>
            </a:r>
          </a:p>
        </p:txBody>
      </p:sp>
      <p:sp>
        <p:nvSpPr>
          <p:cNvPr id="439299" name="Rectangle 3">
            <a:extLst>
              <a:ext uri="{FF2B5EF4-FFF2-40B4-BE49-F238E27FC236}">
                <a16:creationId xmlns:a16="http://schemas.microsoft.com/office/drawing/2014/main" id="{6889324C-91A6-B20F-7546-E642AA6169B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US" altLang="en-US" sz="2000">
                <a:solidFill>
                  <a:srgbClr val="FFFFFF"/>
                </a:solidFill>
              </a:rPr>
              <a:t>Sampling, cleaning and transforming the data</a:t>
            </a:r>
          </a:p>
        </p:txBody>
      </p:sp>
      <p:sp>
        <p:nvSpPr>
          <p:cNvPr id="43930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3930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3931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439312" name="Straight Connector 4393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31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39316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393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>
            <a:extLst>
              <a:ext uri="{FF2B5EF4-FFF2-40B4-BE49-F238E27FC236}">
                <a16:creationId xmlns:a16="http://schemas.microsoft.com/office/drawing/2014/main" id="{4595696F-CBD4-7A1A-8E97-9AC7380FD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6805" y="227807"/>
            <a:ext cx="7391400" cy="1143000"/>
          </a:xfrm>
        </p:spPr>
        <p:txBody>
          <a:bodyPr/>
          <a:lstStyle/>
          <a:p>
            <a:r>
              <a:rPr lang="en-US" altLang="en-US" dirty="0"/>
              <a:t>Sampling Designs</a:t>
            </a:r>
          </a:p>
        </p:txBody>
      </p:sp>
      <p:sp>
        <p:nvSpPr>
          <p:cNvPr id="595971" name="Text Box 3">
            <a:extLst>
              <a:ext uri="{FF2B5EF4-FFF2-40B4-BE49-F238E27FC236}">
                <a16:creationId xmlns:a16="http://schemas.microsoft.com/office/drawing/2014/main" id="{BF766078-AB77-EAFE-B6CF-8DADD97E1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9314" y="1938338"/>
            <a:ext cx="2749471" cy="1477328"/>
          </a:xfrm>
          <a:prstGeom prst="rect">
            <a:avLst/>
          </a:prstGeom>
          <a:noFill/>
          <a:ln w="28575">
            <a:solidFill>
              <a:schemeClr val="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</a:rPr>
              <a:t>00001000011001000000</a:t>
            </a:r>
          </a:p>
          <a:p>
            <a:r>
              <a:rPr lang="en-US" altLang="en-US">
                <a:latin typeface="Arial" panose="020B0604020202020204" pitchFamily="34" charset="0"/>
              </a:rPr>
              <a:t>00010001000010001000</a:t>
            </a:r>
          </a:p>
          <a:p>
            <a:r>
              <a:rPr lang="en-US" altLang="en-US">
                <a:latin typeface="Arial" panose="020B0604020202020204" pitchFamily="34" charset="0"/>
              </a:rPr>
              <a:t>10001000000100000010</a:t>
            </a:r>
          </a:p>
          <a:p>
            <a:r>
              <a:rPr lang="en-US" altLang="en-US">
                <a:latin typeface="Arial" panose="020B0604020202020204" pitchFamily="34" charset="0"/>
              </a:rPr>
              <a:t>00000010101000000101</a:t>
            </a:r>
          </a:p>
          <a:p>
            <a:r>
              <a:rPr lang="en-US" altLang="en-US">
                <a:latin typeface="Arial" panose="020B0604020202020204" pitchFamily="34" charset="0"/>
              </a:rPr>
              <a:t>00000010000001000000</a:t>
            </a:r>
          </a:p>
        </p:txBody>
      </p:sp>
      <p:sp>
        <p:nvSpPr>
          <p:cNvPr id="595972" name="Text Box 4">
            <a:extLst>
              <a:ext uri="{FF2B5EF4-FFF2-40B4-BE49-F238E27FC236}">
                <a16:creationId xmlns:a16="http://schemas.microsoft.com/office/drawing/2014/main" id="{0725BE44-63CA-D600-30EA-6B1D5E6C9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4191000"/>
            <a:ext cx="671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</a:rPr>
              <a:t>Joint</a:t>
            </a:r>
          </a:p>
        </p:txBody>
      </p:sp>
      <p:sp>
        <p:nvSpPr>
          <p:cNvPr id="595973" name="Text Box 5">
            <a:extLst>
              <a:ext uri="{FF2B5EF4-FFF2-40B4-BE49-F238E27FC236}">
                <a16:creationId xmlns:a16="http://schemas.microsoft.com/office/drawing/2014/main" id="{61D1C65A-267D-A6E3-768E-5FB4757B0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4267200"/>
            <a:ext cx="11208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</a:rPr>
              <a:t>Separate</a:t>
            </a:r>
          </a:p>
        </p:txBody>
      </p:sp>
      <p:sp>
        <p:nvSpPr>
          <p:cNvPr id="595974" name="Text Box 6">
            <a:extLst>
              <a:ext uri="{FF2B5EF4-FFF2-40B4-BE49-F238E27FC236}">
                <a16:creationId xmlns:a16="http://schemas.microsoft.com/office/drawing/2014/main" id="{BCB54C9C-9F41-96F9-170F-3D1EFE87D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6888" y="5541964"/>
            <a:ext cx="23711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</a:rPr>
              <a:t>Where 0 = non-target</a:t>
            </a:r>
          </a:p>
          <a:p>
            <a:r>
              <a:rPr lang="en-US" altLang="en-US">
                <a:latin typeface="Arial" panose="020B0604020202020204" pitchFamily="34" charset="0"/>
              </a:rPr>
              <a:t>     and 1 = target</a:t>
            </a:r>
          </a:p>
        </p:txBody>
      </p:sp>
      <p:sp>
        <p:nvSpPr>
          <p:cNvPr id="595975" name="Text Box 7">
            <a:extLst>
              <a:ext uri="{FF2B5EF4-FFF2-40B4-BE49-F238E27FC236}">
                <a16:creationId xmlns:a16="http://schemas.microsoft.com/office/drawing/2014/main" id="{6DE6C8B1-1D71-F98D-4BD1-9B2510973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1930400"/>
            <a:ext cx="2236510" cy="1477328"/>
          </a:xfrm>
          <a:prstGeom prst="rect">
            <a:avLst/>
          </a:prstGeom>
          <a:noFill/>
          <a:ln w="28575">
            <a:solidFill>
              <a:schemeClr val="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</a:rPr>
              <a:t>0000000000000000</a:t>
            </a:r>
          </a:p>
          <a:p>
            <a:r>
              <a:rPr lang="en-US" altLang="en-US">
                <a:latin typeface="Arial" panose="020B0604020202020204" pitchFamily="34" charset="0"/>
              </a:rPr>
              <a:t>0000000000000000</a:t>
            </a:r>
          </a:p>
          <a:p>
            <a:r>
              <a:rPr lang="en-US" altLang="en-US">
                <a:latin typeface="Arial" panose="020B0604020202020204" pitchFamily="34" charset="0"/>
              </a:rPr>
              <a:t>0000000000000000</a:t>
            </a:r>
          </a:p>
          <a:p>
            <a:r>
              <a:rPr lang="en-US" altLang="en-US">
                <a:latin typeface="Arial" panose="020B0604020202020204" pitchFamily="34" charset="0"/>
              </a:rPr>
              <a:t>0000000000000000</a:t>
            </a:r>
          </a:p>
          <a:p>
            <a:r>
              <a:rPr lang="en-US" altLang="en-US">
                <a:latin typeface="Arial" panose="020B0604020202020204" pitchFamily="34" charset="0"/>
              </a:rPr>
              <a:t>0000000000000000</a:t>
            </a:r>
          </a:p>
        </p:txBody>
      </p:sp>
      <p:sp>
        <p:nvSpPr>
          <p:cNvPr id="595976" name="Text Box 8">
            <a:extLst>
              <a:ext uri="{FF2B5EF4-FFF2-40B4-BE49-F238E27FC236}">
                <a16:creationId xmlns:a16="http://schemas.microsoft.com/office/drawing/2014/main" id="{FEA0E2DC-5A56-5757-DDC4-503A0E331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1905000"/>
            <a:ext cx="552450" cy="1477328"/>
          </a:xfrm>
          <a:prstGeom prst="rect">
            <a:avLst/>
          </a:prstGeom>
          <a:noFill/>
          <a:ln w="28575">
            <a:solidFill>
              <a:schemeClr val="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Arial" panose="020B0604020202020204" pitchFamily="34" charset="0"/>
              </a:rPr>
              <a:t>11</a:t>
            </a:r>
          </a:p>
          <a:p>
            <a:r>
              <a:rPr lang="en-US" altLang="en-US">
                <a:latin typeface="Arial" panose="020B0604020202020204" pitchFamily="34" charset="0"/>
              </a:rPr>
              <a:t>11</a:t>
            </a:r>
          </a:p>
          <a:p>
            <a:r>
              <a:rPr lang="en-US" altLang="en-US">
                <a:latin typeface="Arial" panose="020B0604020202020204" pitchFamily="34" charset="0"/>
              </a:rPr>
              <a:t>11</a:t>
            </a:r>
          </a:p>
          <a:p>
            <a:r>
              <a:rPr lang="en-US" altLang="en-US">
                <a:latin typeface="Arial" panose="020B0604020202020204" pitchFamily="34" charset="0"/>
              </a:rPr>
              <a:t>11</a:t>
            </a:r>
          </a:p>
          <a:p>
            <a:r>
              <a:rPr lang="en-US" altLang="en-US">
                <a:latin typeface="Arial" panose="020B0604020202020204" pitchFamily="34" charset="0"/>
              </a:rPr>
              <a:t>11</a:t>
            </a:r>
          </a:p>
        </p:txBody>
      </p:sp>
      <p:sp>
        <p:nvSpPr>
          <p:cNvPr id="595977" name="Line 9">
            <a:extLst>
              <a:ext uri="{FF2B5EF4-FFF2-40B4-BE49-F238E27FC236}">
                <a16:creationId xmlns:a16="http://schemas.microsoft.com/office/drawing/2014/main" id="{8F444373-0A53-44D6-CF58-2B0CCC599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2951" y="3473451"/>
            <a:ext cx="544513" cy="887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78" name="Line 10">
            <a:extLst>
              <a:ext uri="{FF2B5EF4-FFF2-40B4-BE49-F238E27FC236}">
                <a16:creationId xmlns:a16="http://schemas.microsoft.com/office/drawing/2014/main" id="{C2C33BB3-E47A-3B35-3782-E9C48D6B3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9589" y="3486151"/>
            <a:ext cx="65087" cy="874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79" name="Text Box 11">
            <a:extLst>
              <a:ext uri="{FF2B5EF4-FFF2-40B4-BE49-F238E27FC236}">
                <a16:creationId xmlns:a16="http://schemas.microsoft.com/office/drawing/2014/main" id="{59F4B68C-7703-FD7E-041E-757722896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851" y="4456114"/>
            <a:ext cx="1595309" cy="646331"/>
          </a:xfrm>
          <a:prstGeom prst="rect">
            <a:avLst/>
          </a:prstGeom>
          <a:noFill/>
          <a:ln w="28575">
            <a:solidFill>
              <a:schemeClr val="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</a:rPr>
              <a:t>00001000010</a:t>
            </a:r>
          </a:p>
          <a:p>
            <a:r>
              <a:rPr lang="en-US" altLang="en-US">
                <a:latin typeface="Arial" panose="020B0604020202020204" pitchFamily="34" charset="0"/>
              </a:rPr>
              <a:t>10010000000</a:t>
            </a:r>
          </a:p>
        </p:txBody>
      </p:sp>
      <p:sp>
        <p:nvSpPr>
          <p:cNvPr id="595980" name="Line 12">
            <a:extLst>
              <a:ext uri="{FF2B5EF4-FFF2-40B4-BE49-F238E27FC236}">
                <a16:creationId xmlns:a16="http://schemas.microsoft.com/office/drawing/2014/main" id="{88312AF1-B2A5-E61C-9FC5-4CF7A8CC7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5014" y="2981325"/>
            <a:ext cx="358775" cy="140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81" name="Line 13">
            <a:extLst>
              <a:ext uri="{FF2B5EF4-FFF2-40B4-BE49-F238E27FC236}">
                <a16:creationId xmlns:a16="http://schemas.microsoft.com/office/drawing/2014/main" id="{BDACC245-7716-5A99-95D7-2F2B53CDE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4901" y="2451101"/>
            <a:ext cx="542925" cy="189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82" name="Line 14">
            <a:extLst>
              <a:ext uri="{FF2B5EF4-FFF2-40B4-BE49-F238E27FC236}">
                <a16:creationId xmlns:a16="http://schemas.microsoft.com/office/drawing/2014/main" id="{73389782-180A-7348-4F5A-486A530DD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2750" y="2346325"/>
            <a:ext cx="1060450" cy="2039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83" name="Line 15">
            <a:extLst>
              <a:ext uri="{FF2B5EF4-FFF2-40B4-BE49-F238E27FC236}">
                <a16:creationId xmlns:a16="http://schemas.microsoft.com/office/drawing/2014/main" id="{00C4DD7E-02FA-7EAE-4EA8-E63D96A0C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1" y="3100389"/>
            <a:ext cx="835025" cy="127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84" name="Line 16">
            <a:extLst>
              <a:ext uri="{FF2B5EF4-FFF2-40B4-BE49-F238E27FC236}">
                <a16:creationId xmlns:a16="http://schemas.microsoft.com/office/drawing/2014/main" id="{A70C8F28-DB09-7C8D-B07C-920C9FEFF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638" y="3192463"/>
            <a:ext cx="290512" cy="1179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85" name="Line 17">
            <a:extLst>
              <a:ext uri="{FF2B5EF4-FFF2-40B4-BE49-F238E27FC236}">
                <a16:creationId xmlns:a16="http://schemas.microsoft.com/office/drawing/2014/main" id="{CEAF35FE-0FC3-0DEC-32B1-6C10658A2E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5826" y="2981325"/>
            <a:ext cx="131763" cy="139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86" name="Text Box 18">
            <a:extLst>
              <a:ext uri="{FF2B5EF4-FFF2-40B4-BE49-F238E27FC236}">
                <a16:creationId xmlns:a16="http://schemas.microsoft.com/office/drawing/2014/main" id="{16BF33A0-C8DF-BECC-7CDA-A0AD6047A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9426" y="4462464"/>
            <a:ext cx="1578189" cy="646331"/>
          </a:xfrm>
          <a:prstGeom prst="rect">
            <a:avLst/>
          </a:prstGeom>
          <a:noFill/>
          <a:ln w="28575">
            <a:solidFill>
              <a:schemeClr val="hlink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</a:rPr>
              <a:t>01101001010</a:t>
            </a:r>
          </a:p>
          <a:p>
            <a:r>
              <a:rPr lang="en-US" altLang="en-US">
                <a:latin typeface="Arial" panose="020B0604020202020204" pitchFamily="34" charset="0"/>
              </a:rPr>
              <a:t>10010011100</a:t>
            </a:r>
          </a:p>
        </p:txBody>
      </p:sp>
      <p:sp>
        <p:nvSpPr>
          <p:cNvPr id="595987" name="Line 19">
            <a:extLst>
              <a:ext uri="{FF2B5EF4-FFF2-40B4-BE49-F238E27FC236}">
                <a16:creationId xmlns:a16="http://schemas.microsoft.com/office/drawing/2014/main" id="{F1837927-FBD1-C3C4-88B0-70802CDB32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2413" y="2478089"/>
            <a:ext cx="317500" cy="190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88" name="Line 20">
            <a:extLst>
              <a:ext uri="{FF2B5EF4-FFF2-40B4-BE49-F238E27FC236}">
                <a16:creationId xmlns:a16="http://schemas.microsoft.com/office/drawing/2014/main" id="{04B2A69C-26B2-0677-FE53-3DADD07B1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7925" y="2319339"/>
            <a:ext cx="65088" cy="205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89" name="Line 21">
            <a:extLst>
              <a:ext uri="{FF2B5EF4-FFF2-40B4-BE49-F238E27FC236}">
                <a16:creationId xmlns:a16="http://schemas.microsoft.com/office/drawing/2014/main" id="{05547CB6-B185-2319-193D-26CE600951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42301" y="2400301"/>
            <a:ext cx="1033463" cy="199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90" name="Line 22">
            <a:extLst>
              <a:ext uri="{FF2B5EF4-FFF2-40B4-BE49-F238E27FC236}">
                <a16:creationId xmlns:a16="http://schemas.microsoft.com/office/drawing/2014/main" id="{009F4367-92C4-F612-ECC8-55EBB0B4C7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96300" y="2770188"/>
            <a:ext cx="781050" cy="161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95991" name="Line 23">
            <a:extLst>
              <a:ext uri="{FF2B5EF4-FFF2-40B4-BE49-F238E27FC236}">
                <a16:creationId xmlns:a16="http://schemas.microsoft.com/office/drawing/2014/main" id="{1A83D036-2F76-956F-F5BD-CB4309BE88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3151" y="3048001"/>
            <a:ext cx="701675" cy="133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5690" name="Rectangle 45568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682" name="Rectangle 2">
            <a:extLst>
              <a:ext uri="{FF2B5EF4-FFF2-40B4-BE49-F238E27FC236}">
                <a16:creationId xmlns:a16="http://schemas.microsoft.com/office/drawing/2014/main" id="{D905ACE8-1FBE-8A24-39A1-FFBAEDDB0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altLang="en-US" dirty="0"/>
              <a:t>Exploratory Data Analysis</a:t>
            </a:r>
          </a:p>
        </p:txBody>
      </p:sp>
      <p:sp>
        <p:nvSpPr>
          <p:cNvPr id="455683" name="Rectangle 3">
            <a:extLst>
              <a:ext uri="{FF2B5EF4-FFF2-40B4-BE49-F238E27FC236}">
                <a16:creationId xmlns:a16="http://schemas.microsoft.com/office/drawing/2014/main" id="{65846C15-A5F2-FE32-D1D9-93DDB12F9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lvl="1"/>
            <a:r>
              <a:rPr lang="en-US" altLang="en-US" sz="2000"/>
              <a:t>Outliers</a:t>
            </a:r>
          </a:p>
          <a:p>
            <a:pPr lvl="1"/>
            <a:r>
              <a:rPr lang="en-US" altLang="en-US" sz="2000"/>
              <a:t>Missing Values</a:t>
            </a:r>
          </a:p>
          <a:p>
            <a:pPr lvl="1"/>
            <a:r>
              <a:rPr lang="en-US" altLang="en-US" sz="2000"/>
              <a:t>Statistics</a:t>
            </a:r>
          </a:p>
          <a:p>
            <a:pPr lvl="2"/>
            <a:r>
              <a:rPr lang="en-US" altLang="en-US" dirty="0"/>
              <a:t>means</a:t>
            </a:r>
          </a:p>
          <a:p>
            <a:pPr lvl="2"/>
            <a:r>
              <a:rPr lang="en-US" altLang="en-US" dirty="0"/>
              <a:t>univariate</a:t>
            </a:r>
          </a:p>
          <a:p>
            <a:pPr lvl="2"/>
            <a:r>
              <a:rPr lang="en-US" altLang="en-US" dirty="0"/>
              <a:t>Freq</a:t>
            </a:r>
          </a:p>
          <a:p>
            <a:pPr lvl="1"/>
            <a:r>
              <a:rPr lang="en-US" altLang="en-US" sz="2000"/>
              <a:t>Charts/Graphs</a:t>
            </a:r>
          </a:p>
          <a:p>
            <a:pPr lvl="2"/>
            <a:endParaRPr lang="en-US" altLang="en-US" dirty="0"/>
          </a:p>
          <a:p>
            <a:pPr lvl="1"/>
            <a:endParaRPr lang="en-US" altLang="en-US" sz="2000"/>
          </a:p>
        </p:txBody>
      </p:sp>
      <p:pic>
        <p:nvPicPr>
          <p:cNvPr id="455685" name="Picture 5" descr="A person wearing a hat and smoking a pipe&#10;&#10;AI-generated content may be incorrect.">
            <a:extLst>
              <a:ext uri="{FF2B5EF4-FFF2-40B4-BE49-F238E27FC236}">
                <a16:creationId xmlns:a16="http://schemas.microsoft.com/office/drawing/2014/main" id="{46C1D26F-3EE7-F428-A57C-C2BF2950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09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96D1F90-B089-CD7F-27B6-2DFCB4168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294EA4-1116-4971-8EA4-4C1F329E2BCD}" type="slidenum">
              <a:rPr lang="en-US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55684" name="Rectangle 4">
            <a:extLst>
              <a:ext uri="{FF2B5EF4-FFF2-40B4-BE49-F238E27FC236}">
                <a16:creationId xmlns:a16="http://schemas.microsoft.com/office/drawing/2014/main" id="{29DA9781-02C0-F499-F2CD-6D764304E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419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7663" indent="-347663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22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227013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endParaRPr lang="en-US" altLang="en-US" sz="200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7741" name="Rectangle 45774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7743" name="Arc 45774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7730" name="Rectangle 2">
            <a:extLst>
              <a:ext uri="{FF2B5EF4-FFF2-40B4-BE49-F238E27FC236}">
                <a16:creationId xmlns:a16="http://schemas.microsoft.com/office/drawing/2014/main" id="{A19CD4B9-30F2-3ABC-4B12-3714EA268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Outliers</a:t>
            </a:r>
          </a:p>
        </p:txBody>
      </p:sp>
      <p:sp>
        <p:nvSpPr>
          <p:cNvPr id="457745" name="Freeform: Shape 45774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57736" name="Picture 8">
            <a:extLst>
              <a:ext uri="{FF2B5EF4-FFF2-40B4-BE49-F238E27FC236}">
                <a16:creationId xmlns:a16="http://schemas.microsoft.com/office/drawing/2014/main" id="{1357F16E-B3A2-4F7B-DF66-A865F83F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254024"/>
            <a:ext cx="4777381" cy="418020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7731" name="Rectangle 3">
            <a:extLst>
              <a:ext uri="{FF2B5EF4-FFF2-40B4-BE49-F238E27FC236}">
                <a16:creationId xmlns:a16="http://schemas.microsoft.com/office/drawing/2014/main" id="{DB863391-6291-8CCF-C8A7-0180112AEA6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altLang="en-US" dirty="0"/>
              <a:t>Outliers are observations with extreme values for one or more variables.</a:t>
            </a:r>
          </a:p>
          <a:p>
            <a:pPr lvl="2"/>
            <a:r>
              <a:rPr lang="en-US" altLang="en-US" dirty="0"/>
              <a:t>Data error</a:t>
            </a:r>
          </a:p>
          <a:p>
            <a:pPr lvl="2"/>
            <a:r>
              <a:rPr lang="en-US" altLang="en-US" dirty="0"/>
              <a:t>Uncommon characteristic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68B9-4BBD-4C7F-D9C5-37D85A4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>
            <a:extLst>
              <a:ext uri="{FF2B5EF4-FFF2-40B4-BE49-F238E27FC236}">
                <a16:creationId xmlns:a16="http://schemas.microsoft.com/office/drawing/2014/main" id="{09469339-7611-3F9E-8641-8C79AFC86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/>
              <a:t>Missing Values</a:t>
            </a:r>
            <a:endParaRPr lang="en-US" alt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7731" name="Rectangle 3">
            <a:extLst>
              <a:ext uri="{FF2B5EF4-FFF2-40B4-BE49-F238E27FC236}">
                <a16:creationId xmlns:a16="http://schemas.microsoft.com/office/drawing/2014/main" id="{6A06E540-E1E6-3C8E-749F-A5EEEF09C8E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altLang="en-US" dirty="0"/>
              <a:t>Missing values are observations with no meaningful value.</a:t>
            </a:r>
          </a:p>
          <a:p>
            <a:pPr lvl="2"/>
            <a:r>
              <a:rPr lang="en-US" altLang="en-US" sz="2400" dirty="0"/>
              <a:t>Error</a:t>
            </a:r>
          </a:p>
          <a:p>
            <a:pPr lvl="2"/>
            <a:r>
              <a:rPr lang="en-US" altLang="en-US" sz="2400" dirty="0"/>
              <a:t>Nonmatch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856B53BB-C66F-3EB8-07C8-908A2834CD97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49821740"/>
              </p:ext>
            </p:extLst>
          </p:nvPr>
        </p:nvGraphicFramePr>
        <p:xfrm>
          <a:off x="946476" y="479493"/>
          <a:ext cx="3721147" cy="5005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3848040" imgH="5478120" progId="MS_ClipArt_Gallery.2">
                  <p:embed/>
                </p:oleObj>
              </mc:Choice>
              <mc:Fallback>
                <p:oleObj name="Clip" r:id="rId3" imgW="3848040" imgH="5478120" progId="MS_ClipArt_Gallery.2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856B53BB-C66F-3EB8-07C8-908A2834CD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476" y="479493"/>
                        <a:ext cx="3721147" cy="5005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35990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>
            <a:extLst>
              <a:ext uri="{FF2B5EF4-FFF2-40B4-BE49-F238E27FC236}">
                <a16:creationId xmlns:a16="http://schemas.microsoft.com/office/drawing/2014/main" id="{763388AC-D79B-4F41-7D39-0723E7496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66690"/>
            <a:ext cx="7391400" cy="1143000"/>
          </a:xfrm>
        </p:spPr>
        <p:txBody>
          <a:bodyPr/>
          <a:lstStyle/>
          <a:p>
            <a:r>
              <a:rPr lang="en-US" altLang="en-US" dirty="0"/>
              <a:t>Univariate Analysis</a:t>
            </a:r>
          </a:p>
        </p:txBody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E6AE4C09-6C9F-8C12-9B7E-D15A079EC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4901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724996" name="Rectangle 4">
            <a:extLst>
              <a:ext uri="{FF2B5EF4-FFF2-40B4-BE49-F238E27FC236}">
                <a16:creationId xmlns:a16="http://schemas.microsoft.com/office/drawing/2014/main" id="{8D5F3EFF-92E0-FF1A-559A-690A581B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1979614"/>
            <a:ext cx="18415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725134" name="Group 142">
            <a:extLst>
              <a:ext uri="{FF2B5EF4-FFF2-40B4-BE49-F238E27FC236}">
                <a16:creationId xmlns:a16="http://schemas.microsoft.com/office/drawing/2014/main" id="{142CA34D-AA6B-1240-5F2A-02B3D1137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532642"/>
              </p:ext>
            </p:extLst>
          </p:nvPr>
        </p:nvGraphicFramePr>
        <p:xfrm>
          <a:off x="1267013" y="1347789"/>
          <a:ext cx="5235575" cy="2132013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943390832"/>
                    </a:ext>
                  </a:extLst>
                </a:gridCol>
                <a:gridCol w="1128713">
                  <a:extLst>
                    <a:ext uri="{9D8B030D-6E8A-4147-A177-3AD203B41FA5}">
                      <a16:colId xmlns:a16="http://schemas.microsoft.com/office/drawing/2014/main" val="2563732744"/>
                    </a:ext>
                  </a:extLst>
                </a:gridCol>
                <a:gridCol w="1614487">
                  <a:extLst>
                    <a:ext uri="{9D8B030D-6E8A-4147-A177-3AD203B41FA5}">
                      <a16:colId xmlns:a16="http://schemas.microsoft.com/office/drawing/2014/main" val="2446168042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968566119"/>
                    </a:ext>
                  </a:extLst>
                </a:gridCol>
              </a:tblGrid>
              <a:tr h="303213">
                <a:tc gridSpan="4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Moments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304222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44294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 Weights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173624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02923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35.1009365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 Observations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6094365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909252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 Deviation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13.6314467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Variance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185.816339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926526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Skewness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Kurtosis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73760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Uncorrected SS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246180095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SS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32262176.1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18619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 Variation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38.8349943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 Error Mean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7355"/>
                  </a:ext>
                </a:extLst>
              </a:tr>
            </a:tbl>
          </a:graphicData>
        </a:graphic>
      </p:graphicFrame>
      <p:sp>
        <p:nvSpPr>
          <p:cNvPr id="725036" name="Rectangle 44">
            <a:extLst>
              <a:ext uri="{FF2B5EF4-FFF2-40B4-BE49-F238E27FC236}">
                <a16:creationId xmlns:a16="http://schemas.microsoft.com/office/drawing/2014/main" id="{0F18CBF0-C01A-4DB8-CBDD-13D77850D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4648200"/>
            <a:ext cx="1841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25037" name="Rectangle 45">
            <a:extLst>
              <a:ext uri="{FF2B5EF4-FFF2-40B4-BE49-F238E27FC236}">
                <a16:creationId xmlns:a16="http://schemas.microsoft.com/office/drawing/2014/main" id="{52D6E61C-37F7-382F-5599-34A9E7A50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57200" y="1567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725038" name="Rectangle 46">
            <a:extLst>
              <a:ext uri="{FF2B5EF4-FFF2-40B4-BE49-F238E27FC236}">
                <a16:creationId xmlns:a16="http://schemas.microsoft.com/office/drawing/2014/main" id="{73364DB3-3ABC-6A37-1541-69A0A395E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4305300"/>
            <a:ext cx="1841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25039" name="Rectangle 47">
            <a:extLst>
              <a:ext uri="{FF2B5EF4-FFF2-40B4-BE49-F238E27FC236}">
                <a16:creationId xmlns:a16="http://schemas.microsoft.com/office/drawing/2014/main" id="{CFD59D26-0CA0-0FB8-2242-C8304C40B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66800" y="1034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725040" name="Group 48">
            <a:extLst>
              <a:ext uri="{FF2B5EF4-FFF2-40B4-BE49-F238E27FC236}">
                <a16:creationId xmlns:a16="http://schemas.microsoft.com/office/drawing/2014/main" id="{B6A914BA-9AA7-20FF-BEAC-B9AB9DCD8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87649"/>
              </p:ext>
            </p:extLst>
          </p:nvPr>
        </p:nvGraphicFramePr>
        <p:xfrm>
          <a:off x="7699188" y="685800"/>
          <a:ext cx="2667000" cy="3962400"/>
        </p:xfrm>
        <a:graphic>
          <a:graphicData uri="http://schemas.openxmlformats.org/drawingml/2006/table">
            <a:tbl>
              <a:tblPr/>
              <a:tblGrid>
                <a:gridCol w="1506538">
                  <a:extLst>
                    <a:ext uri="{9D8B030D-6E8A-4147-A177-3AD203B41FA5}">
                      <a16:colId xmlns:a16="http://schemas.microsoft.com/office/drawing/2014/main" val="1671660950"/>
                    </a:ext>
                  </a:extLst>
                </a:gridCol>
                <a:gridCol w="1160462">
                  <a:extLst>
                    <a:ext uri="{9D8B030D-6E8A-4147-A177-3AD203B41FA5}">
                      <a16:colId xmlns:a16="http://schemas.microsoft.com/office/drawing/2014/main" val="4013531022"/>
                    </a:ext>
                  </a:extLst>
                </a:gridCol>
              </a:tblGrid>
              <a:tr h="304800"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Quantiles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23299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Quantile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331950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 Max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71509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53442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709171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652310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75% Q3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955981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 Median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277750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 Q1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720448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470828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022733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80067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 Min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558387"/>
                  </a:ext>
                </a:extLst>
              </a:tr>
            </a:tbl>
          </a:graphicData>
        </a:graphic>
      </p:graphicFrame>
      <p:sp>
        <p:nvSpPr>
          <p:cNvPr id="725083" name="Rectangle 91">
            <a:extLst>
              <a:ext uri="{FF2B5EF4-FFF2-40B4-BE49-F238E27FC236}">
                <a16:creationId xmlns:a16="http://schemas.microsoft.com/office/drawing/2014/main" id="{EBC6AD5A-A816-36AB-453B-F3E86F8F2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5143500"/>
            <a:ext cx="1841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25084" name="Rectangle 92">
            <a:extLst>
              <a:ext uri="{FF2B5EF4-FFF2-40B4-BE49-F238E27FC236}">
                <a16:creationId xmlns:a16="http://schemas.microsoft.com/office/drawing/2014/main" id="{8AA19E6E-C101-1524-22B7-4E935750F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3823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725085" name="Rectangle 93">
            <a:extLst>
              <a:ext uri="{FF2B5EF4-FFF2-40B4-BE49-F238E27FC236}">
                <a16:creationId xmlns:a16="http://schemas.microsoft.com/office/drawing/2014/main" id="{29D5754A-03C5-A1B3-979C-4F8C4026A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3756025"/>
            <a:ext cx="1841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725133" name="Group 141">
            <a:extLst>
              <a:ext uri="{FF2B5EF4-FFF2-40B4-BE49-F238E27FC236}">
                <a16:creationId xmlns:a16="http://schemas.microsoft.com/office/drawing/2014/main" id="{F6A9A319-CC52-8EE3-7AA0-DE3AE59CE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88190"/>
              </p:ext>
            </p:extLst>
          </p:nvPr>
        </p:nvGraphicFramePr>
        <p:xfrm>
          <a:off x="1324164" y="3890168"/>
          <a:ext cx="3124200" cy="2430465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3590187275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1277275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3782866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631486361"/>
                    </a:ext>
                  </a:extLst>
                </a:gridCol>
              </a:tblGrid>
              <a:tr h="304800">
                <a:tc gridSpan="4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Extreme Observations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026554"/>
                  </a:ext>
                </a:extLst>
              </a:tr>
              <a:tr h="304800"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Lowest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Highest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087174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82193"/>
                  </a:ext>
                </a:extLst>
              </a:tr>
              <a:tr h="3032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22438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49309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994017"/>
                  </a:ext>
                </a:extLst>
              </a:tr>
              <a:tr h="3032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17013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49474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432793"/>
                  </a:ext>
                </a:extLst>
              </a:tr>
              <a:tr h="3032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4805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49604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5975"/>
                  </a:ext>
                </a:extLst>
              </a:tr>
              <a:tr h="3032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50445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50125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499798"/>
                  </a:ext>
                </a:extLst>
              </a:tr>
              <a:tr h="30321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36605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50344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143959"/>
                  </a:ext>
                </a:extLst>
              </a:tr>
            </a:tbl>
          </a:graphicData>
        </a:graphic>
      </p:graphicFrame>
      <p:graphicFrame>
        <p:nvGraphicFramePr>
          <p:cNvPr id="725157" name="Group 165">
            <a:extLst>
              <a:ext uri="{FF2B5EF4-FFF2-40B4-BE49-F238E27FC236}">
                <a16:creationId xmlns:a16="http://schemas.microsoft.com/office/drawing/2014/main" id="{B5D197AC-64A5-F651-52BD-974A72C8B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135023"/>
              </p:ext>
            </p:extLst>
          </p:nvPr>
        </p:nvGraphicFramePr>
        <p:xfrm>
          <a:off x="5623859" y="5106894"/>
          <a:ext cx="3579813" cy="1219201"/>
        </p:xfrm>
        <a:graphic>
          <a:graphicData uri="http://schemas.openxmlformats.org/drawingml/2006/table">
            <a:tbl>
              <a:tblPr/>
              <a:tblGrid>
                <a:gridCol w="842963">
                  <a:extLst>
                    <a:ext uri="{9D8B030D-6E8A-4147-A177-3AD203B41FA5}">
                      <a16:colId xmlns:a16="http://schemas.microsoft.com/office/drawing/2014/main" val="392957120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3178738190"/>
                    </a:ext>
                  </a:extLst>
                </a:gridCol>
                <a:gridCol w="804862">
                  <a:extLst>
                    <a:ext uri="{9D8B030D-6E8A-4147-A177-3AD203B41FA5}">
                      <a16:colId xmlns:a16="http://schemas.microsoft.com/office/drawing/2014/main" val="5476551"/>
                    </a:ext>
                  </a:extLst>
                </a:gridCol>
                <a:gridCol w="1236663">
                  <a:extLst>
                    <a:ext uri="{9D8B030D-6E8A-4147-A177-3AD203B41FA5}">
                      <a16:colId xmlns:a16="http://schemas.microsoft.com/office/drawing/2014/main" val="3267571377"/>
                    </a:ext>
                  </a:extLst>
                </a:gridCol>
              </a:tblGrid>
              <a:tr h="334963">
                <a:tc gridSpan="4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 Values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95809"/>
                  </a:ext>
                </a:extLst>
              </a:tr>
              <a:tr h="304800">
                <a:tc row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</a:t>
                      </a:r>
                      <a:b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 Of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17669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Obs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 Obs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401546"/>
                  </a:ext>
                </a:extLst>
              </a:tr>
              <a:tr h="27463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6233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12.34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476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1615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>
            <a:extLst>
              <a:ext uri="{FF2B5EF4-FFF2-40B4-BE49-F238E27FC236}">
                <a16:creationId xmlns:a16="http://schemas.microsoft.com/office/drawing/2014/main" id="{25274C0E-EDAA-A579-53A0-BDE966120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3177" y="147220"/>
            <a:ext cx="7543800" cy="1066800"/>
          </a:xfrm>
        </p:spPr>
        <p:txBody>
          <a:bodyPr/>
          <a:lstStyle/>
          <a:p>
            <a:r>
              <a:rPr lang="en-US" altLang="en-US"/>
              <a:t>Univariate Analysis - Plots</a:t>
            </a:r>
            <a:endParaRPr lang="en-US" altLang="en-US" dirty="0"/>
          </a:p>
        </p:txBody>
      </p:sp>
      <p:sp>
        <p:nvSpPr>
          <p:cNvPr id="599044" name="Rectangle 4">
            <a:extLst>
              <a:ext uri="{FF2B5EF4-FFF2-40B4-BE49-F238E27FC236}">
                <a16:creationId xmlns:a16="http://schemas.microsoft.com/office/drawing/2014/main" id="{BB1078F7-0F47-2FB7-5C3E-C23BCD420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4949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99054" name="Rectangle 14">
            <a:extLst>
              <a:ext uri="{FF2B5EF4-FFF2-40B4-BE49-F238E27FC236}">
                <a16:creationId xmlns:a16="http://schemas.microsoft.com/office/drawing/2014/main" id="{79856E48-2699-66AD-A64E-106C9783E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2838451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200">
              <a:solidFill>
                <a:srgbClr val="002288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99057" name="Rectangle 17">
            <a:extLst>
              <a:ext uri="{FF2B5EF4-FFF2-40B4-BE49-F238E27FC236}">
                <a16:creationId xmlns:a16="http://schemas.microsoft.com/office/drawing/2014/main" id="{2E23C50C-80BB-99BD-CB6E-FBC7367C7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4949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599135" name="Rectangle 95">
            <a:extLst>
              <a:ext uri="{FF2B5EF4-FFF2-40B4-BE49-F238E27FC236}">
                <a16:creationId xmlns:a16="http://schemas.microsoft.com/office/drawing/2014/main" id="{8BB08AE1-5666-5E64-CDFF-34866A298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064" y="2868613"/>
            <a:ext cx="269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200">
              <a:solidFill>
                <a:srgbClr val="002288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sz="1200">
                <a:solidFill>
                  <a:srgbClr val="002288"/>
                </a:solidFill>
                <a:latin typeface="Arial" panose="020B0604020202020204" pitchFamily="34" charset="0"/>
              </a:rPr>
              <a:t> 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99145" name="Rectangle 105">
            <a:extLst>
              <a:ext uri="{FF2B5EF4-FFF2-40B4-BE49-F238E27FC236}">
                <a16:creationId xmlns:a16="http://schemas.microsoft.com/office/drawing/2014/main" id="{F67A20B0-2AC4-E639-9EA7-681E3E70A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4484689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200">
              <a:solidFill>
                <a:srgbClr val="002288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99152" name="Rectangle 112">
            <a:extLst>
              <a:ext uri="{FF2B5EF4-FFF2-40B4-BE49-F238E27FC236}">
                <a16:creationId xmlns:a16="http://schemas.microsoft.com/office/drawing/2014/main" id="{4C3CF659-462C-5D7A-9918-37AAF5897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117" y="1214020"/>
            <a:ext cx="8534400" cy="5262979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400" dirty="0">
              <a:latin typeface="SAS Monospace" pitchFamily="49" charset="0"/>
            </a:endParaRPr>
          </a:p>
          <a:p>
            <a:endParaRPr lang="en-US" altLang="en-US" sz="1400" dirty="0">
              <a:latin typeface="SAS Monospace" pitchFamily="49" charset="0"/>
            </a:endParaRPr>
          </a:p>
          <a:p>
            <a:r>
              <a:rPr lang="en-US" altLang="en-US" sz="1400" dirty="0">
                <a:latin typeface="SAS Monospace" pitchFamily="49" charset="0"/>
              </a:rPr>
              <a:t>                  </a:t>
            </a:r>
            <a:r>
              <a:rPr lang="en-US" altLang="en-US" sz="1400" dirty="0">
                <a:latin typeface="SAS Monospace Bold" pitchFamily="49" charset="0"/>
              </a:rPr>
              <a:t>Weighted Histogram                   #             Boxplot</a:t>
            </a:r>
          </a:p>
          <a:p>
            <a:r>
              <a:rPr lang="en-US" altLang="en-US" sz="1400" dirty="0">
                <a:latin typeface="SAS Monospace Bold" pitchFamily="49" charset="0"/>
              </a:rPr>
              <a:t>   92.5+*                                            152                0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                                            465                0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                                            857                0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                                          1426                0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                                          1797                0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                                         2760           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.****                                        3292           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.******                                      5737           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.*********                                   8717           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47.5+*************                              12567           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.*****************                          16614             +-----+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.********************                       19666             |  +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.***********************                    22210             *-----*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.*********************************          32432             |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.****************************************   39823             +-----+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.******                                      5103           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                                                           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.                                                           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2.5+*                                              6                |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 ----+----+----+----+----+----+----+----+</a:t>
            </a:r>
          </a:p>
          <a:p>
            <a:r>
              <a:rPr lang="en-US" altLang="en-US" sz="1400" dirty="0">
                <a:latin typeface="SAS Monospace Bold" pitchFamily="49" charset="0"/>
              </a:rPr>
              <a:t>        * may represent up to a weighted count of 1000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1834" name="Rectangle 46183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1836" name="Arc 46183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1826" name="Rectangle 2">
            <a:extLst>
              <a:ext uri="{FF2B5EF4-FFF2-40B4-BE49-F238E27FC236}">
                <a16:creationId xmlns:a16="http://schemas.microsoft.com/office/drawing/2014/main" id="{73C6802B-7C0C-5B11-2DC7-27C546C6CE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Handling Outliers</a:t>
            </a:r>
          </a:p>
        </p:txBody>
      </p:sp>
      <p:sp>
        <p:nvSpPr>
          <p:cNvPr id="461838" name="Freeform: Shape 46183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61829" name="Picture 5">
            <a:extLst>
              <a:ext uri="{FF2B5EF4-FFF2-40B4-BE49-F238E27FC236}">
                <a16:creationId xmlns:a16="http://schemas.microsoft.com/office/drawing/2014/main" id="{61FB30D1-2314-97C6-E4A4-5494644D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397148"/>
            <a:ext cx="4777381" cy="389395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1827" name="Rectangle 3">
            <a:extLst>
              <a:ext uri="{FF2B5EF4-FFF2-40B4-BE49-F238E27FC236}">
                <a16:creationId xmlns:a16="http://schemas.microsoft.com/office/drawing/2014/main" id="{B14481EF-F440-F9C7-8964-8B89DA68C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lvl="1"/>
            <a:r>
              <a:rPr lang="en-US" altLang="en-US" dirty="0"/>
              <a:t>Analysis</a:t>
            </a:r>
          </a:p>
          <a:p>
            <a:pPr lvl="2"/>
            <a:r>
              <a:rPr lang="en-US" altLang="en-US"/>
              <a:t>Perform checks using your industry knowledge to see if the values look reasonable.</a:t>
            </a:r>
          </a:p>
          <a:p>
            <a:pPr lvl="1"/>
            <a:r>
              <a:rPr lang="en-US" altLang="en-US" dirty="0"/>
              <a:t>Remedies</a:t>
            </a:r>
          </a:p>
          <a:p>
            <a:pPr lvl="2"/>
            <a:r>
              <a:rPr lang="en-US" altLang="en-US"/>
              <a:t>Capping: define a value that is some multiple of the standard deviation or an nth of the population. Use that as the cap. </a:t>
            </a:r>
          </a:p>
          <a:p>
            <a:pPr lvl="2"/>
            <a:r>
              <a:rPr lang="en-US" altLang="en-US"/>
              <a:t>Deletion</a:t>
            </a:r>
          </a:p>
        </p:txBody>
      </p:sp>
      <p:sp>
        <p:nvSpPr>
          <p:cNvPr id="461828" name="Rectangle 4">
            <a:extLst>
              <a:ext uri="{FF2B5EF4-FFF2-40B4-BE49-F238E27FC236}">
                <a16:creationId xmlns:a16="http://schemas.microsoft.com/office/drawing/2014/main" id="{30526AEA-6264-86CB-DDCA-EDBA630B7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219200"/>
            <a:ext cx="4648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7663" indent="-347663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22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227013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endParaRPr lang="en-US" altLang="en-US" sz="200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>
            <a:extLst>
              <a:ext uri="{FF2B5EF4-FFF2-40B4-BE49-F238E27FC236}">
                <a16:creationId xmlns:a16="http://schemas.microsoft.com/office/drawing/2014/main" id="{985F8184-70AE-0B7B-2AA0-9A711D546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73038"/>
            <a:ext cx="7391400" cy="1143000"/>
          </a:xfrm>
        </p:spPr>
        <p:txBody>
          <a:bodyPr/>
          <a:lstStyle/>
          <a:p>
            <a:r>
              <a:rPr lang="en-US" altLang="en-US" dirty="0"/>
              <a:t>Handling Missing Values</a:t>
            </a:r>
          </a:p>
        </p:txBody>
      </p:sp>
      <p:sp>
        <p:nvSpPr>
          <p:cNvPr id="463875" name="Rectangle 3">
            <a:extLst>
              <a:ext uri="{FF2B5EF4-FFF2-40B4-BE49-F238E27FC236}">
                <a16:creationId xmlns:a16="http://schemas.microsoft.com/office/drawing/2014/main" id="{CB699759-984D-F138-92E0-69CF2FAD4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86081" y="1772303"/>
            <a:ext cx="5906248" cy="3165475"/>
          </a:xfrm>
        </p:spPr>
        <p:txBody>
          <a:bodyPr/>
          <a:lstStyle/>
          <a:p>
            <a:pPr lvl="1"/>
            <a:r>
              <a:rPr lang="en-US" altLang="en-US" dirty="0"/>
              <a:t>Remedies</a:t>
            </a:r>
          </a:p>
          <a:p>
            <a:pPr lvl="2">
              <a:buFontTx/>
              <a:buChar char="•"/>
            </a:pPr>
            <a:r>
              <a:rPr lang="en-US" altLang="en-US" dirty="0"/>
              <a:t>Continuous Variables</a:t>
            </a:r>
          </a:p>
          <a:p>
            <a:pPr lvl="3">
              <a:buFontTx/>
              <a:buChar char="•"/>
            </a:pPr>
            <a:r>
              <a:rPr lang="en-US" altLang="en-US" dirty="0"/>
              <a:t>Single value substitution</a:t>
            </a:r>
          </a:p>
          <a:p>
            <a:pPr lvl="3">
              <a:buFontTx/>
              <a:buChar char="•"/>
            </a:pPr>
            <a:r>
              <a:rPr lang="en-US" altLang="en-US" dirty="0"/>
              <a:t>Class mean substitution</a:t>
            </a:r>
          </a:p>
          <a:p>
            <a:pPr lvl="3">
              <a:buFontTx/>
              <a:buChar char="•"/>
            </a:pPr>
            <a:r>
              <a:rPr lang="en-US" altLang="en-US" dirty="0"/>
              <a:t>Regression substitution</a:t>
            </a:r>
          </a:p>
          <a:p>
            <a:pPr lvl="2">
              <a:buFontTx/>
              <a:buChar char="•"/>
            </a:pPr>
            <a:r>
              <a:rPr lang="en-US" altLang="en-US" dirty="0"/>
              <a:t>Categorical Variables</a:t>
            </a:r>
          </a:p>
          <a:p>
            <a:pPr lvl="3">
              <a:buFontTx/>
              <a:buChar char="•"/>
            </a:pPr>
            <a:r>
              <a:rPr lang="en-US" altLang="en-US" dirty="0"/>
              <a:t>Separate level</a:t>
            </a:r>
          </a:p>
          <a:p>
            <a:pPr lvl="3">
              <a:buFontTx/>
              <a:buChar char="•"/>
            </a:pPr>
            <a:r>
              <a:rPr lang="en-US" altLang="en-US" dirty="0"/>
              <a:t>Collapsing</a:t>
            </a:r>
          </a:p>
          <a:p>
            <a:pPr lvl="2">
              <a:buFontTx/>
              <a:buChar char="•"/>
            </a:pPr>
            <a:r>
              <a:rPr lang="en-US" altLang="en-US" dirty="0"/>
              <a:t>Deletion</a:t>
            </a:r>
          </a:p>
        </p:txBody>
      </p:sp>
      <p:sp>
        <p:nvSpPr>
          <p:cNvPr id="463876" name="Rectangle 4">
            <a:extLst>
              <a:ext uri="{FF2B5EF4-FFF2-40B4-BE49-F238E27FC236}">
                <a16:creationId xmlns:a16="http://schemas.microsoft.com/office/drawing/2014/main" id="{06A8AB54-E4AF-0B42-DE76-CA59F0188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447800"/>
            <a:ext cx="44958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7663" indent="-347663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22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227013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2" eaLnBrk="1" hangingPunct="1"/>
            <a:endParaRPr lang="en-US" altLang="en-US" sz="2000"/>
          </a:p>
        </p:txBody>
      </p:sp>
      <p:graphicFrame>
        <p:nvGraphicFramePr>
          <p:cNvPr id="463877" name="Object 5">
            <a:extLst>
              <a:ext uri="{FF2B5EF4-FFF2-40B4-BE49-F238E27FC236}">
                <a16:creationId xmlns:a16="http://schemas.microsoft.com/office/drawing/2014/main" id="{91749779-966C-2220-7903-22BBB5A93664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2625490"/>
              </p:ext>
            </p:extLst>
          </p:nvPr>
        </p:nvGraphicFramePr>
        <p:xfrm>
          <a:off x="1385888" y="1784536"/>
          <a:ext cx="2708275" cy="31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3025440" imgH="3252600" progId="MS_ClipArt_Gallery.2">
                  <p:embed/>
                </p:oleObj>
              </mc:Choice>
              <mc:Fallback>
                <p:oleObj name="Clip" r:id="rId3" imgW="3025440" imgH="3252600" progId="MS_ClipArt_Gallery.2">
                  <p:embed/>
                  <p:pic>
                    <p:nvPicPr>
                      <p:cNvPr id="463877" name="Object 5">
                        <a:extLst>
                          <a:ext uri="{FF2B5EF4-FFF2-40B4-BE49-F238E27FC236}">
                            <a16:creationId xmlns:a16="http://schemas.microsoft.com/office/drawing/2014/main" id="{91749779-966C-2220-7903-22BBB5A936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1784536"/>
                        <a:ext cx="2708275" cy="316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0765" name="Rectangle 33076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0758" name="Rectangle 6">
            <a:extLst>
              <a:ext uri="{FF2B5EF4-FFF2-40B4-BE49-F238E27FC236}">
                <a16:creationId xmlns:a16="http://schemas.microsoft.com/office/drawing/2014/main" id="{7C66C964-E571-EA1F-FF40-B6C0754EE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altLang="en-US"/>
              <a:t>What Is Your Business Goal?</a:t>
            </a:r>
          </a:p>
        </p:txBody>
      </p:sp>
      <p:sp>
        <p:nvSpPr>
          <p:cNvPr id="330767" name="Freeform: Shape 330766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0759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B0095F6A-3937-7568-B55D-62C63155DC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lvl="1"/>
            <a:r>
              <a:rPr lang="en-US" altLang="en-US"/>
              <a:t>Identify what products or services to bundle? </a:t>
            </a:r>
            <a:endParaRPr lang="en-US" altLang="en-US">
              <a:cs typeface="Times New Roman" panose="02020603050405020304" pitchFamily="18" charset="0"/>
            </a:endParaRPr>
          </a:p>
          <a:p>
            <a:pPr lvl="1"/>
            <a:r>
              <a:rPr lang="en-US" altLang="en-US">
                <a:cs typeface="Times New Roman" panose="02020603050405020304" pitchFamily="18" charset="0"/>
              </a:rPr>
              <a:t>Reduce expenses?</a:t>
            </a:r>
          </a:p>
          <a:p>
            <a:pPr lvl="1"/>
            <a:r>
              <a:rPr lang="en-US" altLang="en-US">
                <a:cs typeface="Times New Roman" panose="02020603050405020304" pitchFamily="18" charset="0"/>
              </a:rPr>
              <a:t>Optimize campaigns to find highest value prospects?</a:t>
            </a:r>
          </a:p>
          <a:p>
            <a:pPr lvl="1"/>
            <a:r>
              <a:rPr lang="en-US" altLang="en-US">
                <a:cs typeface="Times New Roman" panose="02020603050405020304" pitchFamily="18" charset="0"/>
              </a:rPr>
              <a:t>Determine the most effective channel or sequence of channels?</a:t>
            </a:r>
          </a:p>
          <a:p>
            <a:pPr lvl="1"/>
            <a:r>
              <a:rPr lang="en-US" altLang="en-US">
                <a:cs typeface="Times New Roman" panose="02020603050405020304" pitchFamily="18" charset="0"/>
              </a:rPr>
              <a:t>Deliver the right message to the right person at the right time using the right channel?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330769" name="Oval 330768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0760" name="Picture 8">
            <a:extLst>
              <a:ext uri="{FF2B5EF4-FFF2-40B4-BE49-F238E27FC236}">
                <a16:creationId xmlns:a16="http://schemas.microsoft.com/office/drawing/2014/main" id="{252A61DC-B323-B651-87A1-90C4DC3EAE50}"/>
              </a:ext>
            </a:extLst>
          </p:cNvPr>
          <p:cNvPicPr preferRelativeResize="0">
            <a:picLocks noGrp="1" noChangeArrowheads="1" noCrop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84" y="1257288"/>
            <a:ext cx="3781051" cy="3699445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0771" name="Freeform: Shape 330770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30773" name="Straight Connector 330772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775" name="Freeform: Shape 330774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777" name="Freeform: Shape 330776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95A041C-2DF8-6046-6BE2-BFF290054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45BE82-468B-4DF9-ACCC-C83604D1EC2E}" type="slidenum">
              <a:rPr lang="en-US" altLang="en-US" smtClean="0"/>
              <a:pPr>
                <a:spcAft>
                  <a:spcPts val="600"/>
                </a:spcAft>
              </a:pPr>
              <a:t>5</a:t>
            </a:fld>
            <a:endParaRPr lang="en-US" altLang="en-US"/>
          </a:p>
        </p:txBody>
      </p:sp>
      <p:sp>
        <p:nvSpPr>
          <p:cNvPr id="330779" name="Freeform: Shape 330778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>
            <a:extLst>
              <a:ext uri="{FF2B5EF4-FFF2-40B4-BE49-F238E27FC236}">
                <a16:creationId xmlns:a16="http://schemas.microsoft.com/office/drawing/2014/main" id="{5AEE1A84-5E02-F08B-00B9-19DAA8F2A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3389" y="298173"/>
            <a:ext cx="7391400" cy="1143000"/>
          </a:xfrm>
        </p:spPr>
        <p:txBody>
          <a:bodyPr/>
          <a:lstStyle/>
          <a:p>
            <a:r>
              <a:rPr lang="en-US" altLang="en-US" dirty="0"/>
              <a:t>Single Value Substitution</a:t>
            </a:r>
          </a:p>
        </p:txBody>
      </p:sp>
      <p:sp>
        <p:nvSpPr>
          <p:cNvPr id="653315" name="Rectangle 3">
            <a:extLst>
              <a:ext uri="{FF2B5EF4-FFF2-40B4-BE49-F238E27FC236}">
                <a16:creationId xmlns:a16="http://schemas.microsoft.com/office/drawing/2014/main" id="{756A6D49-A557-B98A-CADB-44708D080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4901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653316" name="Rectangle 4">
            <a:extLst>
              <a:ext uri="{FF2B5EF4-FFF2-40B4-BE49-F238E27FC236}">
                <a16:creationId xmlns:a16="http://schemas.microsoft.com/office/drawing/2014/main" id="{315CBEB5-B2AC-0AA6-2AA2-5906AE3FC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1979614"/>
            <a:ext cx="184150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653480" name="Group 168">
            <a:extLst>
              <a:ext uri="{FF2B5EF4-FFF2-40B4-BE49-F238E27FC236}">
                <a16:creationId xmlns:a16="http://schemas.microsoft.com/office/drawing/2014/main" id="{CF0F51A5-8EE4-AAF3-6F06-49D8B35B5AAA}"/>
              </a:ext>
            </a:extLst>
          </p:cNvPr>
          <p:cNvGraphicFramePr>
            <a:graphicFrameLocks noGrp="1"/>
          </p:cNvGraphicFramePr>
          <p:nvPr/>
        </p:nvGraphicFramePr>
        <p:xfrm>
          <a:off x="2514601" y="2057400"/>
          <a:ext cx="5235575" cy="21336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1319856462"/>
                    </a:ext>
                  </a:extLst>
                </a:gridCol>
                <a:gridCol w="1128713">
                  <a:extLst>
                    <a:ext uri="{9D8B030D-6E8A-4147-A177-3AD203B41FA5}">
                      <a16:colId xmlns:a16="http://schemas.microsoft.com/office/drawing/2014/main" val="2557801145"/>
                    </a:ext>
                  </a:extLst>
                </a:gridCol>
                <a:gridCol w="1614487">
                  <a:extLst>
                    <a:ext uri="{9D8B030D-6E8A-4147-A177-3AD203B41FA5}">
                      <a16:colId xmlns:a16="http://schemas.microsoft.com/office/drawing/2014/main" val="2524489426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949158692"/>
                    </a:ext>
                  </a:extLst>
                </a:gridCol>
              </a:tblGrid>
              <a:tr h="304800">
                <a:tc gridSpan="4"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Moments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606479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44294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 Weights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173624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587846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35.1009365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 Observations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6094365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642501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 Deviation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13.6314467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Variance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185.816339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797200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Skewness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Kurtosis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79953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Uncorrected SS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246180095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SS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32262176.1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999295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 Variation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38.8349943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 Error Mean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52247"/>
                  </a:ext>
                </a:extLst>
              </a:tr>
            </a:tbl>
          </a:graphicData>
        </a:graphic>
      </p:graphicFrame>
      <p:sp>
        <p:nvSpPr>
          <p:cNvPr id="653356" name="Rectangle 44">
            <a:extLst>
              <a:ext uri="{FF2B5EF4-FFF2-40B4-BE49-F238E27FC236}">
                <a16:creationId xmlns:a16="http://schemas.microsoft.com/office/drawing/2014/main" id="{1C34771C-CDC4-EA45-64B1-FC4D4CE77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4648200"/>
            <a:ext cx="1841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53357" name="Rectangle 45">
            <a:extLst>
              <a:ext uri="{FF2B5EF4-FFF2-40B4-BE49-F238E27FC236}">
                <a16:creationId xmlns:a16="http://schemas.microsoft.com/office/drawing/2014/main" id="{629EFF41-277E-8BFB-8A1B-156B8AE0C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796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653400" name="Rectangle 88">
            <a:extLst>
              <a:ext uri="{FF2B5EF4-FFF2-40B4-BE49-F238E27FC236}">
                <a16:creationId xmlns:a16="http://schemas.microsoft.com/office/drawing/2014/main" id="{74C7156F-8E9C-C028-8E13-6DA2BE0E8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4305300"/>
            <a:ext cx="1841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53401" name="Rectangle 89">
            <a:extLst>
              <a:ext uri="{FF2B5EF4-FFF2-40B4-BE49-F238E27FC236}">
                <a16:creationId xmlns:a16="http://schemas.microsoft.com/office/drawing/2014/main" id="{5F084655-00DD-A699-163C-BA6350C0E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66800" y="1034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653486" name="Group 174">
            <a:extLst>
              <a:ext uri="{FF2B5EF4-FFF2-40B4-BE49-F238E27FC236}">
                <a16:creationId xmlns:a16="http://schemas.microsoft.com/office/drawing/2014/main" id="{B01BAF41-1F18-8F7A-1CBE-13F26B1E606C}"/>
              </a:ext>
            </a:extLst>
          </p:cNvPr>
          <p:cNvGraphicFramePr>
            <a:graphicFrameLocks noGrp="1"/>
          </p:cNvGraphicFramePr>
          <p:nvPr/>
        </p:nvGraphicFramePr>
        <p:xfrm>
          <a:off x="8001000" y="2057400"/>
          <a:ext cx="2209800" cy="3962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31321513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60490933"/>
                    </a:ext>
                  </a:extLst>
                </a:gridCol>
              </a:tblGrid>
              <a:tr h="304800">
                <a:tc gridSpan="2"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Quantiles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134114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Quantile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</a:p>
                  </a:txBody>
                  <a:tcPr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092150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 Max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663693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157812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098959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437467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75% Q3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198174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 Median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41209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 Q1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84415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408898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84672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845517"/>
                  </a:ext>
                </a:extLst>
              </a:tr>
              <a:tr h="3048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 Min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548318"/>
                  </a:ext>
                </a:extLst>
              </a:tr>
            </a:tbl>
          </a:graphicData>
        </a:graphic>
      </p:graphicFrame>
      <p:sp>
        <p:nvSpPr>
          <p:cNvPr id="653445" name="Rectangle 133">
            <a:extLst>
              <a:ext uri="{FF2B5EF4-FFF2-40B4-BE49-F238E27FC236}">
                <a16:creationId xmlns:a16="http://schemas.microsoft.com/office/drawing/2014/main" id="{25AE8D15-A935-780F-B2BB-B31CA55AF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5143500"/>
            <a:ext cx="1841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53446" name="Rectangle 134">
            <a:extLst>
              <a:ext uri="{FF2B5EF4-FFF2-40B4-BE49-F238E27FC236}">
                <a16:creationId xmlns:a16="http://schemas.microsoft.com/office/drawing/2014/main" id="{F87DB99A-6FD4-2F50-D2E4-D49FC5C28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3823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653468" name="Rectangle 156">
            <a:extLst>
              <a:ext uri="{FF2B5EF4-FFF2-40B4-BE49-F238E27FC236}">
                <a16:creationId xmlns:a16="http://schemas.microsoft.com/office/drawing/2014/main" id="{C08CCF4B-9E35-825A-C3F3-7F1131CD1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3756025"/>
            <a:ext cx="184150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100"/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53469" name="Line 157">
            <a:extLst>
              <a:ext uri="{FF2B5EF4-FFF2-40B4-BE49-F238E27FC236}">
                <a16:creationId xmlns:a16="http://schemas.microsoft.com/office/drawing/2014/main" id="{613D8193-CFF9-F9E7-2823-DB87C3C4D1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4400" y="2895600"/>
            <a:ext cx="4572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3470" name="Line 158">
            <a:extLst>
              <a:ext uri="{FF2B5EF4-FFF2-40B4-BE49-F238E27FC236}">
                <a16:creationId xmlns:a16="http://schemas.microsoft.com/office/drawing/2014/main" id="{8AFE704F-BB3B-E5C6-A913-30611343D4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4343400"/>
            <a:ext cx="2286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3471" name="Text Box 159">
            <a:extLst>
              <a:ext uri="{FF2B5EF4-FFF2-40B4-BE49-F238E27FC236}">
                <a16:creationId xmlns:a16="http://schemas.microsoft.com/office/drawing/2014/main" id="{BF29D7A1-CD1D-6B26-4D7A-DED33E899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1" y="5105400"/>
            <a:ext cx="27109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rial" panose="020B0604020202020204" pitchFamily="34" charset="0"/>
              </a:rPr>
              <a:t>Use the mean or median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>
            <a:extLst>
              <a:ext uri="{FF2B5EF4-FFF2-40B4-BE49-F238E27FC236}">
                <a16:creationId xmlns:a16="http://schemas.microsoft.com/office/drawing/2014/main" id="{FD706882-CD78-17C4-46CA-754C6F1513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0530" y="327026"/>
            <a:ext cx="7924800" cy="914400"/>
          </a:xfrm>
        </p:spPr>
        <p:txBody>
          <a:bodyPr/>
          <a:lstStyle/>
          <a:p>
            <a:r>
              <a:rPr lang="en-US" altLang="en-US" dirty="0"/>
              <a:t>Class Means Substitution</a:t>
            </a:r>
          </a:p>
        </p:txBody>
      </p:sp>
      <p:sp>
        <p:nvSpPr>
          <p:cNvPr id="634883" name="Rectangle 3">
            <a:extLst>
              <a:ext uri="{FF2B5EF4-FFF2-40B4-BE49-F238E27FC236}">
                <a16:creationId xmlns:a16="http://schemas.microsoft.com/office/drawing/2014/main" id="{759E96B8-8B92-7162-4B13-05B0FBD5B9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2529" y="1419413"/>
            <a:ext cx="9220199" cy="140652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FFFF9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Cluster analysis groups variables with like characteristics and find the mean within the cluster.  </a:t>
            </a:r>
          </a:p>
          <a:p>
            <a:pPr marL="0" indent="0">
              <a:buNone/>
            </a:pPr>
            <a:r>
              <a:rPr lang="en-US" altLang="en-US" dirty="0"/>
              <a:t>Example: Age using gender, marital status and age group.</a:t>
            </a:r>
          </a:p>
        </p:txBody>
      </p:sp>
      <p:graphicFrame>
        <p:nvGraphicFramePr>
          <p:cNvPr id="634884" name="Object 4">
            <a:extLst>
              <a:ext uri="{FF2B5EF4-FFF2-40B4-BE49-F238E27FC236}">
                <a16:creationId xmlns:a16="http://schemas.microsoft.com/office/drawing/2014/main" id="{4CD8797F-4370-DDBD-5EFC-68C6118403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994459"/>
              </p:ext>
            </p:extLst>
          </p:nvPr>
        </p:nvGraphicFramePr>
        <p:xfrm>
          <a:off x="1792941" y="3281082"/>
          <a:ext cx="8113059" cy="2510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8143951" imgH="2638349" progId="Excel.Sheet.8">
                  <p:embed/>
                </p:oleObj>
              </mc:Choice>
              <mc:Fallback>
                <p:oleObj name="Worksheet" r:id="rId3" imgW="8143951" imgH="2638349" progId="Excel.Sheet.8">
                  <p:embed/>
                  <p:pic>
                    <p:nvPicPr>
                      <p:cNvPr id="634884" name="Object 4">
                        <a:extLst>
                          <a:ext uri="{FF2B5EF4-FFF2-40B4-BE49-F238E27FC236}">
                            <a16:creationId xmlns:a16="http://schemas.microsoft.com/office/drawing/2014/main" id="{4CD8797F-4370-DDBD-5EFC-68C61184035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792941" y="3281082"/>
                        <a:ext cx="8113059" cy="251011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>
            <a:extLst>
              <a:ext uri="{FF2B5EF4-FFF2-40B4-BE49-F238E27FC236}">
                <a16:creationId xmlns:a16="http://schemas.microsoft.com/office/drawing/2014/main" id="{77F4EC41-8459-A58B-115A-466FB209C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6706" y="207962"/>
            <a:ext cx="7391400" cy="914400"/>
          </a:xfrm>
        </p:spPr>
        <p:txBody>
          <a:bodyPr/>
          <a:lstStyle/>
          <a:p>
            <a:r>
              <a:rPr lang="en-US" altLang="en-US" dirty="0"/>
              <a:t>Multiple Linear Regression</a:t>
            </a:r>
          </a:p>
        </p:txBody>
      </p:sp>
      <p:sp>
        <p:nvSpPr>
          <p:cNvPr id="818179" name="Rectangle 3">
            <a:extLst>
              <a:ext uri="{FF2B5EF4-FFF2-40B4-BE49-F238E27FC236}">
                <a16:creationId xmlns:a16="http://schemas.microsoft.com/office/drawing/2014/main" id="{5B7E6E36-3778-C2E5-8738-EEF6FE71B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1400" y="1693862"/>
            <a:ext cx="4013200" cy="181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Predict age as a function of other age-related variables</a:t>
            </a:r>
          </a:p>
          <a:p>
            <a:pPr marL="0" indent="0"/>
            <a:endParaRPr lang="en-US" altLang="en-US" dirty="0"/>
          </a:p>
        </p:txBody>
      </p:sp>
      <p:sp>
        <p:nvSpPr>
          <p:cNvPr id="818180" name="Rectangle 4">
            <a:extLst>
              <a:ext uri="{FF2B5EF4-FFF2-40B4-BE49-F238E27FC236}">
                <a16:creationId xmlns:a16="http://schemas.microsoft.com/office/drawing/2014/main" id="{10A45DB6-C7C7-FAEE-B8D0-2D4BA105D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06" y="5862681"/>
            <a:ext cx="746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Age = 2.1774 + 9.4966*</a:t>
            </a:r>
            <a:r>
              <a:rPr lang="en-US" altLang="en-US" sz="20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AveMths</a:t>
            </a:r>
            <a:r>
              <a:rPr lang="en-US" altLang="en-US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 + 1.2494*Age File</a:t>
            </a:r>
          </a:p>
        </p:txBody>
      </p:sp>
      <p:grpSp>
        <p:nvGrpSpPr>
          <p:cNvPr id="818181" name="Group 5">
            <a:extLst>
              <a:ext uri="{FF2B5EF4-FFF2-40B4-BE49-F238E27FC236}">
                <a16:creationId xmlns:a16="http://schemas.microsoft.com/office/drawing/2014/main" id="{F8FB7185-1561-0328-56AC-3EABDC79F4F8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1905000"/>
            <a:ext cx="4495800" cy="3429000"/>
            <a:chOff x="2544" y="960"/>
            <a:chExt cx="2832" cy="2160"/>
          </a:xfrm>
        </p:grpSpPr>
        <p:sp>
          <p:nvSpPr>
            <p:cNvPr id="818182" name="Rectangle 6">
              <a:extLst>
                <a:ext uri="{FF2B5EF4-FFF2-40B4-BE49-F238E27FC236}">
                  <a16:creationId xmlns:a16="http://schemas.microsoft.com/office/drawing/2014/main" id="{4B3D4954-209E-ACB5-27AD-F9BCC662D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488"/>
              <a:ext cx="2208" cy="16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800">
                <a:solidFill>
                  <a:srgbClr val="FFFF99"/>
                </a:solidFill>
                <a:latin typeface="Rage Italic" panose="03070502040507070304" pitchFamily="66" charset="0"/>
              </a:endParaRPr>
            </a:p>
          </p:txBody>
        </p:sp>
        <p:sp>
          <p:nvSpPr>
            <p:cNvPr id="818183" name="Text Box 7">
              <a:extLst>
                <a:ext uri="{FF2B5EF4-FFF2-40B4-BE49-F238E27FC236}">
                  <a16:creationId xmlns:a16="http://schemas.microsoft.com/office/drawing/2014/main" id="{F9E5931F-DEAA-7A8C-C789-2D7BD97F4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68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84" name="Text Box 8">
              <a:extLst>
                <a:ext uri="{FF2B5EF4-FFF2-40B4-BE49-F238E27FC236}">
                  <a16:creationId xmlns:a16="http://schemas.microsoft.com/office/drawing/2014/main" id="{C0F28C00-0A21-47D0-A9D8-EC9332C4D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2832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85" name="Text Box 9">
              <a:extLst>
                <a:ext uri="{FF2B5EF4-FFF2-40B4-BE49-F238E27FC236}">
                  <a16:creationId xmlns:a16="http://schemas.microsoft.com/office/drawing/2014/main" id="{649CC2FC-81C5-73A0-2359-938C63B5C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44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86" name="Text Box 10">
              <a:extLst>
                <a:ext uri="{FF2B5EF4-FFF2-40B4-BE49-F238E27FC236}">
                  <a16:creationId xmlns:a16="http://schemas.microsoft.com/office/drawing/2014/main" id="{04282ED2-BCE2-0A6F-191D-033E7379BB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44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87" name="Text Box 11">
              <a:extLst>
                <a:ext uri="{FF2B5EF4-FFF2-40B4-BE49-F238E27FC236}">
                  <a16:creationId xmlns:a16="http://schemas.microsoft.com/office/drawing/2014/main" id="{EC85867E-D2D9-E5ED-8CF7-0F02EC44E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256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88" name="Text Box 12">
              <a:extLst>
                <a:ext uri="{FF2B5EF4-FFF2-40B4-BE49-F238E27FC236}">
                  <a16:creationId xmlns:a16="http://schemas.microsoft.com/office/drawing/2014/main" id="{B7269DFE-2FCC-0CF7-183C-523856BB4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160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89" name="Text Box 13">
              <a:extLst>
                <a:ext uri="{FF2B5EF4-FFF2-40B4-BE49-F238E27FC236}">
                  <a16:creationId xmlns:a16="http://schemas.microsoft.com/office/drawing/2014/main" id="{D5BCD58B-D41F-3B18-2D6E-33B953FD4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016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90" name="Text Box 14">
              <a:extLst>
                <a:ext uri="{FF2B5EF4-FFF2-40B4-BE49-F238E27FC236}">
                  <a16:creationId xmlns:a16="http://schemas.microsoft.com/office/drawing/2014/main" id="{0580C1FB-EB09-E4DE-FA86-3FA7D0633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72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91" name="Text Box 15">
              <a:extLst>
                <a:ext uri="{FF2B5EF4-FFF2-40B4-BE49-F238E27FC236}">
                  <a16:creationId xmlns:a16="http://schemas.microsoft.com/office/drawing/2014/main" id="{83E9E55B-389D-7484-C2CB-07049132A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448"/>
              <a:ext cx="11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818192" name="Text Box 16">
              <a:extLst>
                <a:ext uri="{FF2B5EF4-FFF2-40B4-BE49-F238E27FC236}">
                  <a16:creationId xmlns:a16="http://schemas.microsoft.com/office/drawing/2014/main" id="{CDE93D8B-BE17-BBE7-B633-32BF051BC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96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93" name="Text Box 17">
              <a:extLst>
                <a:ext uri="{FF2B5EF4-FFF2-40B4-BE49-F238E27FC236}">
                  <a16:creationId xmlns:a16="http://schemas.microsoft.com/office/drawing/2014/main" id="{D88196AA-B44D-A87C-BE79-150281D1A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1536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94" name="Text Box 18">
              <a:extLst>
                <a:ext uri="{FF2B5EF4-FFF2-40B4-BE49-F238E27FC236}">
                  <a16:creationId xmlns:a16="http://schemas.microsoft.com/office/drawing/2014/main" id="{FB949B13-CB07-D444-56B6-3FC23D04D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44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95" name="Text Box 19">
              <a:extLst>
                <a:ext uri="{FF2B5EF4-FFF2-40B4-BE49-F238E27FC236}">
                  <a16:creationId xmlns:a16="http://schemas.microsoft.com/office/drawing/2014/main" id="{388512D4-655F-9D3B-1E53-0993D81DE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1920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96" name="Text Box 20">
              <a:extLst>
                <a:ext uri="{FF2B5EF4-FFF2-40B4-BE49-F238E27FC236}">
                  <a16:creationId xmlns:a16="http://schemas.microsoft.com/office/drawing/2014/main" id="{FC2C105F-CDF3-A806-911C-39C566C22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1968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97" name="Text Box 21">
              <a:extLst>
                <a:ext uri="{FF2B5EF4-FFF2-40B4-BE49-F238E27FC236}">
                  <a16:creationId xmlns:a16="http://schemas.microsoft.com/office/drawing/2014/main" id="{9FA72B07-00B3-9F92-F622-B1C9F7BD3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440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98" name="Rectangle 22">
              <a:extLst>
                <a:ext uri="{FF2B5EF4-FFF2-40B4-BE49-F238E27FC236}">
                  <a16:creationId xmlns:a16="http://schemas.microsoft.com/office/drawing/2014/main" id="{6DF65FFC-5DA1-BAB0-7765-AFC16599D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680"/>
              <a:ext cx="1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818199" name="Line 23">
              <a:extLst>
                <a:ext uri="{FF2B5EF4-FFF2-40B4-BE49-F238E27FC236}">
                  <a16:creationId xmlns:a16="http://schemas.microsoft.com/office/drawing/2014/main" id="{DFC3D353-90D6-4430-3DAE-9A77BE0E3C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1200"/>
              <a:ext cx="2208" cy="1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0" name="Line 24">
              <a:extLst>
                <a:ext uri="{FF2B5EF4-FFF2-40B4-BE49-F238E27FC236}">
                  <a16:creationId xmlns:a16="http://schemas.microsoft.com/office/drawing/2014/main" id="{930D8703-0A62-289F-04B8-AFC6F2D7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496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1" name="Line 25">
              <a:extLst>
                <a:ext uri="{FF2B5EF4-FFF2-40B4-BE49-F238E27FC236}">
                  <a16:creationId xmlns:a16="http://schemas.microsoft.com/office/drawing/2014/main" id="{C2299C3F-E118-E5FD-8FEA-4B45BEDDC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0" y="153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2" name="Line 26">
              <a:extLst>
                <a:ext uri="{FF2B5EF4-FFF2-40B4-BE49-F238E27FC236}">
                  <a16:creationId xmlns:a16="http://schemas.microsoft.com/office/drawing/2014/main" id="{38837BF0-B5E4-E7F2-201C-A2F787E93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016"/>
              <a:ext cx="0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3" name="Line 27">
              <a:extLst>
                <a:ext uri="{FF2B5EF4-FFF2-40B4-BE49-F238E27FC236}">
                  <a16:creationId xmlns:a16="http://schemas.microsoft.com/office/drawing/2014/main" id="{DCA54AC3-F624-D1AF-EF3A-C76C19D563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48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4" name="Line 28">
              <a:extLst>
                <a:ext uri="{FF2B5EF4-FFF2-40B4-BE49-F238E27FC236}">
                  <a16:creationId xmlns:a16="http://schemas.microsoft.com/office/drawing/2014/main" id="{1CFA8B7C-F166-31A6-C740-5D7112AAF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4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5" name="Line 29">
              <a:extLst>
                <a:ext uri="{FF2B5EF4-FFF2-40B4-BE49-F238E27FC236}">
                  <a16:creationId xmlns:a16="http://schemas.microsoft.com/office/drawing/2014/main" id="{8A0604BC-53EE-04B2-5C1F-F3F474362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064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6" name="Line 30">
              <a:extLst>
                <a:ext uri="{FF2B5EF4-FFF2-40B4-BE49-F238E27FC236}">
                  <a16:creationId xmlns:a16="http://schemas.microsoft.com/office/drawing/2014/main" id="{60DB5652-77B1-6692-97F7-F7453510F9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52" y="220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7" name="Line 31">
              <a:extLst>
                <a:ext uri="{FF2B5EF4-FFF2-40B4-BE49-F238E27FC236}">
                  <a16:creationId xmlns:a16="http://schemas.microsoft.com/office/drawing/2014/main" id="{5B7FCA96-D33F-0036-5C63-57C0A01AE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77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8" name="Line 32">
              <a:extLst>
                <a:ext uri="{FF2B5EF4-FFF2-40B4-BE49-F238E27FC236}">
                  <a16:creationId xmlns:a16="http://schemas.microsoft.com/office/drawing/2014/main" id="{33FC8938-7386-C6BB-D104-AEE25B631F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4" y="960"/>
              <a:ext cx="768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09" name="Line 33">
              <a:extLst>
                <a:ext uri="{FF2B5EF4-FFF2-40B4-BE49-F238E27FC236}">
                  <a16:creationId xmlns:a16="http://schemas.microsoft.com/office/drawing/2014/main" id="{52BC9E5D-4A55-A438-93F9-59683811AD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960"/>
              <a:ext cx="624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10" name="Rectangle 34">
              <a:extLst>
                <a:ext uri="{FF2B5EF4-FFF2-40B4-BE49-F238E27FC236}">
                  <a16:creationId xmlns:a16="http://schemas.microsoft.com/office/drawing/2014/main" id="{D3F78103-4145-C33C-59CA-CF7C5FB26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960"/>
              <a:ext cx="2064" cy="153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11" name="Line 35">
              <a:extLst>
                <a:ext uri="{FF2B5EF4-FFF2-40B4-BE49-F238E27FC236}">
                  <a16:creationId xmlns:a16="http://schemas.microsoft.com/office/drawing/2014/main" id="{FF78CF0B-40DC-7B07-36DB-8C8C46458B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4" y="2496"/>
              <a:ext cx="768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12" name="Line 36">
              <a:extLst>
                <a:ext uri="{FF2B5EF4-FFF2-40B4-BE49-F238E27FC236}">
                  <a16:creationId xmlns:a16="http://schemas.microsoft.com/office/drawing/2014/main" id="{7C15DDFF-549C-BFD5-5EA7-4E79B7768C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2" y="2496"/>
              <a:ext cx="624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13" name="Line 37">
              <a:extLst>
                <a:ext uri="{FF2B5EF4-FFF2-40B4-BE49-F238E27FC236}">
                  <a16:creationId xmlns:a16="http://schemas.microsoft.com/office/drawing/2014/main" id="{2DE240A2-6149-F6C3-3960-4529153C2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26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14" name="Line 38">
              <a:extLst>
                <a:ext uri="{FF2B5EF4-FFF2-40B4-BE49-F238E27FC236}">
                  <a16:creationId xmlns:a16="http://schemas.microsoft.com/office/drawing/2014/main" id="{5519CEAF-6334-C279-218A-A1884E966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48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15" name="Line 39">
              <a:extLst>
                <a:ext uri="{FF2B5EF4-FFF2-40B4-BE49-F238E27FC236}">
                  <a16:creationId xmlns:a16="http://schemas.microsoft.com/office/drawing/2014/main" id="{BF8F8D52-56BF-2FD4-3FF6-48C045608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58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16" name="Line 40">
              <a:extLst>
                <a:ext uri="{FF2B5EF4-FFF2-40B4-BE49-F238E27FC236}">
                  <a16:creationId xmlns:a16="http://schemas.microsoft.com/office/drawing/2014/main" id="{C85917A7-8A73-D03A-48C1-D1567096EA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16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18217" name="Line 41">
              <a:extLst>
                <a:ext uri="{FF2B5EF4-FFF2-40B4-BE49-F238E27FC236}">
                  <a16:creationId xmlns:a16="http://schemas.microsoft.com/office/drawing/2014/main" id="{3CD18510-B010-2D4E-7B65-9F2665AA0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25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818218" name="Text Box 42">
            <a:extLst>
              <a:ext uri="{FF2B5EF4-FFF2-40B4-BE49-F238E27FC236}">
                <a16:creationId xmlns:a16="http://schemas.microsoft.com/office/drawing/2014/main" id="{9C7854B4-B886-ECDD-AB62-C058D27A643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295107" y="3898107"/>
            <a:ext cx="5667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</a:rPr>
              <a:t>Age</a:t>
            </a:r>
          </a:p>
        </p:txBody>
      </p:sp>
      <p:sp>
        <p:nvSpPr>
          <p:cNvPr id="818219" name="Text Box 43">
            <a:extLst>
              <a:ext uri="{FF2B5EF4-FFF2-40B4-BE49-F238E27FC236}">
                <a16:creationId xmlns:a16="http://schemas.microsoft.com/office/drawing/2014/main" id="{E1C16AB5-4167-E9C7-D2D3-F7838B81351E}"/>
              </a:ext>
            </a:extLst>
          </p:cNvPr>
          <p:cNvSpPr txBox="1">
            <a:spLocks noChangeArrowheads="1"/>
          </p:cNvSpPr>
          <p:nvPr/>
        </p:nvSpPr>
        <p:spPr bwMode="auto">
          <a:xfrm rot="18749465">
            <a:off x="9416025" y="4709905"/>
            <a:ext cx="11641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</a:rPr>
              <a:t>Age of File</a:t>
            </a:r>
          </a:p>
        </p:txBody>
      </p:sp>
      <p:sp>
        <p:nvSpPr>
          <p:cNvPr id="818220" name="Text Box 44">
            <a:extLst>
              <a:ext uri="{FF2B5EF4-FFF2-40B4-BE49-F238E27FC236}">
                <a16:creationId xmlns:a16="http://schemas.microsoft.com/office/drawing/2014/main" id="{A99038D9-B6CF-2D8A-265F-762DE71A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334000"/>
            <a:ext cx="226953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Arial" panose="020B0604020202020204" pitchFamily="34" charset="0"/>
              </a:rPr>
              <a:t>Ave Months Acct Open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3609" name="Rectangle 79360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602" name="Rectangle 2">
            <a:extLst>
              <a:ext uri="{FF2B5EF4-FFF2-40B4-BE49-F238E27FC236}">
                <a16:creationId xmlns:a16="http://schemas.microsoft.com/office/drawing/2014/main" id="{CAE43260-7B2E-E438-6F31-60A9D874AA4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5400"/>
              <a:t>Preparing the Variables</a:t>
            </a:r>
          </a:p>
        </p:txBody>
      </p:sp>
      <p:sp>
        <p:nvSpPr>
          <p:cNvPr id="793603" name="Rectangle 3">
            <a:extLst>
              <a:ext uri="{FF2B5EF4-FFF2-40B4-BE49-F238E27FC236}">
                <a16:creationId xmlns:a16="http://schemas.microsoft.com/office/drawing/2014/main" id="{DF85CF29-1482-5ECA-8088-93AC787072F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altLang="en-US"/>
              <a:t>Fitting the predictive variables</a:t>
            </a:r>
          </a:p>
          <a:p>
            <a:pPr algn="l"/>
            <a:endParaRPr lang="en-US" altLang="en-US"/>
          </a:p>
        </p:txBody>
      </p:sp>
      <p:pic>
        <p:nvPicPr>
          <p:cNvPr id="793605" name="Picture 793604" descr="A calculus formula">
            <a:extLst>
              <a:ext uri="{FF2B5EF4-FFF2-40B4-BE49-F238E27FC236}">
                <a16:creationId xmlns:a16="http://schemas.microsoft.com/office/drawing/2014/main" id="{89369DB5-38AC-1A51-8E36-E84ECA25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13" r="3035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936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9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9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2" grpId="0"/>
      <p:bldP spid="79360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B27828E-350B-5949-1236-7ECF64B630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943ED-5D1C-45FC-9E9B-53038788288B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527362" name="Rectangle 2">
            <a:extLst>
              <a:ext uri="{FF2B5EF4-FFF2-40B4-BE49-F238E27FC236}">
                <a16:creationId xmlns:a16="http://schemas.microsoft.com/office/drawing/2014/main" id="{95C262DD-D4A5-D00C-C1D7-42C51F4BC5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577" y="240553"/>
            <a:ext cx="9230658" cy="1056341"/>
          </a:xfrm>
        </p:spPr>
        <p:txBody>
          <a:bodyPr>
            <a:normAutofit/>
          </a:bodyPr>
          <a:lstStyle/>
          <a:p>
            <a:r>
              <a:rPr lang="en-US" altLang="en-US" dirty="0"/>
              <a:t>Variable Reduction and Transformation</a:t>
            </a:r>
          </a:p>
        </p:txBody>
      </p:sp>
      <p:sp>
        <p:nvSpPr>
          <p:cNvPr id="527363" name="Rectangle 3">
            <a:extLst>
              <a:ext uri="{FF2B5EF4-FFF2-40B4-BE49-F238E27FC236}">
                <a16:creationId xmlns:a16="http://schemas.microsoft.com/office/drawing/2014/main" id="{E0CC4245-B2A1-47C0-8905-50240B5F4B0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60613" y="1677894"/>
            <a:ext cx="5617882" cy="4591423"/>
          </a:xfrm>
        </p:spPr>
        <p:txBody>
          <a:bodyPr/>
          <a:lstStyle/>
          <a:p>
            <a:pPr lvl="1"/>
            <a:r>
              <a:rPr lang="en-US" altLang="en-US" dirty="0"/>
              <a:t>Continuous Variables</a:t>
            </a:r>
          </a:p>
          <a:p>
            <a:pPr lvl="2"/>
            <a:r>
              <a:rPr lang="en-US" altLang="en-US" sz="2400" dirty="0"/>
              <a:t>Binning or bucketing</a:t>
            </a:r>
          </a:p>
          <a:p>
            <a:pPr lvl="2"/>
            <a:r>
              <a:rPr lang="en-US" altLang="en-US" sz="2400" dirty="0"/>
              <a:t>Transformations</a:t>
            </a:r>
          </a:p>
          <a:p>
            <a:pPr lvl="1"/>
            <a:r>
              <a:rPr lang="en-US" altLang="en-US" dirty="0"/>
              <a:t>Categorical Variables</a:t>
            </a:r>
          </a:p>
          <a:p>
            <a:pPr lvl="2"/>
            <a:r>
              <a:rPr lang="en-US" altLang="en-US" sz="2400" dirty="0"/>
              <a:t>Dichotomization</a:t>
            </a:r>
          </a:p>
          <a:p>
            <a:pPr lvl="2"/>
            <a:r>
              <a:rPr lang="en-US" altLang="en-US" sz="2400" dirty="0"/>
              <a:t>Collapsing</a:t>
            </a:r>
          </a:p>
          <a:p>
            <a:pPr lvl="1"/>
            <a:r>
              <a:rPr lang="en-US" altLang="en-US" dirty="0"/>
              <a:t>Interactions</a:t>
            </a:r>
            <a:r>
              <a:rPr lang="en-US" altLang="en-US" sz="2800" dirty="0"/>
              <a:t>	</a:t>
            </a:r>
          </a:p>
          <a:p>
            <a:endParaRPr lang="en-US" altLang="en-US" dirty="0"/>
          </a:p>
        </p:txBody>
      </p:sp>
      <p:graphicFrame>
        <p:nvGraphicFramePr>
          <p:cNvPr id="527364" name="Object 4">
            <a:extLst>
              <a:ext uri="{FF2B5EF4-FFF2-40B4-BE49-F238E27FC236}">
                <a16:creationId xmlns:a16="http://schemas.microsoft.com/office/drawing/2014/main" id="{AB67AEF4-A74F-85EC-6FD8-DE47A2E0862A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2871929"/>
              </p:ext>
            </p:extLst>
          </p:nvPr>
        </p:nvGraphicFramePr>
        <p:xfrm>
          <a:off x="7409611" y="1809658"/>
          <a:ext cx="2962275" cy="301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3244320" imgH="3390840" progId="MS_ClipArt_Gallery.2">
                  <p:embed/>
                </p:oleObj>
              </mc:Choice>
              <mc:Fallback>
                <p:oleObj name="Clip" r:id="rId3" imgW="3244320" imgH="3390840" progId="MS_ClipArt_Gallery.2">
                  <p:embed/>
                  <p:pic>
                    <p:nvPicPr>
                      <p:cNvPr id="527364" name="Object 4">
                        <a:extLst>
                          <a:ext uri="{FF2B5EF4-FFF2-40B4-BE49-F238E27FC236}">
                            <a16:creationId xmlns:a16="http://schemas.microsoft.com/office/drawing/2014/main" id="{AB67AEF4-A74F-85EC-6FD8-DE47A2E08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611" y="1809658"/>
                        <a:ext cx="2962275" cy="301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>
            <a:extLst>
              <a:ext uri="{FF2B5EF4-FFF2-40B4-BE49-F238E27FC236}">
                <a16:creationId xmlns:a16="http://schemas.microsoft.com/office/drawing/2014/main" id="{288FA54A-D0A8-679F-B316-A5FFE392F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0913" y="160338"/>
            <a:ext cx="7772400" cy="990600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Goal: Linear Relationship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4FA0982E-7581-99B0-F122-27406B61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329" y="1879600"/>
            <a:ext cx="3505200" cy="2895600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44" name="Text Box 4">
            <a:extLst>
              <a:ext uri="{FF2B5EF4-FFF2-40B4-BE49-F238E27FC236}">
                <a16:creationId xmlns:a16="http://schemas.microsoft.com/office/drawing/2014/main" id="{CFEF065F-B6DC-FCD0-9CE4-7A460D3A7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729" y="40894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45" name="Text Box 5">
            <a:extLst>
              <a:ext uri="{FF2B5EF4-FFF2-40B4-BE49-F238E27FC236}">
                <a16:creationId xmlns:a16="http://schemas.microsoft.com/office/drawing/2014/main" id="{D1107E2E-DB71-700C-3CA3-B318CC9F4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2329" y="40132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46" name="Text Box 6">
            <a:extLst>
              <a:ext uri="{FF2B5EF4-FFF2-40B4-BE49-F238E27FC236}">
                <a16:creationId xmlns:a16="http://schemas.microsoft.com/office/drawing/2014/main" id="{F613AC6A-DB64-05DE-B06F-A9A7BF426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5054" y="3871913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47" name="Text Box 7">
            <a:extLst>
              <a:ext uri="{FF2B5EF4-FFF2-40B4-BE49-F238E27FC236}">
                <a16:creationId xmlns:a16="http://schemas.microsoft.com/office/drawing/2014/main" id="{F3E53D08-E5C5-1429-8EB7-C8FA51D24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9529" y="34036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48" name="Text Box 8">
            <a:extLst>
              <a:ext uri="{FF2B5EF4-FFF2-40B4-BE49-F238E27FC236}">
                <a16:creationId xmlns:a16="http://schemas.microsoft.com/office/drawing/2014/main" id="{C1331EF1-F00A-BB77-EF33-13AB86795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129" y="31750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49" name="Text Box 9">
            <a:extLst>
              <a:ext uri="{FF2B5EF4-FFF2-40B4-BE49-F238E27FC236}">
                <a16:creationId xmlns:a16="http://schemas.microsoft.com/office/drawing/2014/main" id="{01A00D1F-4B8A-162F-4416-8BE4202A7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7729" y="34036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50" name="Text Box 10">
            <a:extLst>
              <a:ext uri="{FF2B5EF4-FFF2-40B4-BE49-F238E27FC236}">
                <a16:creationId xmlns:a16="http://schemas.microsoft.com/office/drawing/2014/main" id="{7E01E2A5-EE83-51BE-7BDB-DB4094A2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129" y="37846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8BBD6A83-329C-CC43-CC4E-525190B5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2129" y="22606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52" name="Text Box 12">
            <a:extLst>
              <a:ext uri="{FF2B5EF4-FFF2-40B4-BE49-F238E27FC236}">
                <a16:creationId xmlns:a16="http://schemas.microsoft.com/office/drawing/2014/main" id="{1113CBE2-BF48-550B-DB4A-6F94A005A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529" y="3403600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727053" name="Text Box 13">
            <a:extLst>
              <a:ext uri="{FF2B5EF4-FFF2-40B4-BE49-F238E27FC236}">
                <a16:creationId xmlns:a16="http://schemas.microsoft.com/office/drawing/2014/main" id="{667561F4-E9A9-0324-64E5-4C5D1FB6E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9129" y="27178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54" name="Text Box 14">
            <a:extLst>
              <a:ext uri="{FF2B5EF4-FFF2-40B4-BE49-F238E27FC236}">
                <a16:creationId xmlns:a16="http://schemas.microsoft.com/office/drawing/2014/main" id="{56A349EE-23B3-6712-5656-496F3EEF6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3129" y="26416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55" name="Text Box 15">
            <a:extLst>
              <a:ext uri="{FF2B5EF4-FFF2-40B4-BE49-F238E27FC236}">
                <a16:creationId xmlns:a16="http://schemas.microsoft.com/office/drawing/2014/main" id="{6FC03FFA-0A24-EA0F-3080-4BC300394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529" y="37846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56" name="Text Box 16">
            <a:extLst>
              <a:ext uri="{FF2B5EF4-FFF2-40B4-BE49-F238E27FC236}">
                <a16:creationId xmlns:a16="http://schemas.microsoft.com/office/drawing/2014/main" id="{202D1218-5F4F-6E83-1701-E9918B376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7329" y="29464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57" name="Text Box 17">
            <a:extLst>
              <a:ext uri="{FF2B5EF4-FFF2-40B4-BE49-F238E27FC236}">
                <a16:creationId xmlns:a16="http://schemas.microsoft.com/office/drawing/2014/main" id="{625DEA24-C87A-1824-A905-FE6BBA37B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0129" y="29464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58" name="Text Box 18">
            <a:extLst>
              <a:ext uri="{FF2B5EF4-FFF2-40B4-BE49-F238E27FC236}">
                <a16:creationId xmlns:a16="http://schemas.microsoft.com/office/drawing/2014/main" id="{779BD759-CC7E-8B98-11AA-61432011F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9729" y="25654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59" name="Rectangle 19">
            <a:extLst>
              <a:ext uri="{FF2B5EF4-FFF2-40B4-BE49-F238E27FC236}">
                <a16:creationId xmlns:a16="http://schemas.microsoft.com/office/drawing/2014/main" id="{85E2E766-7CC2-C05C-98D8-569C82399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529" y="2641600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727060" name="Line 20">
            <a:extLst>
              <a:ext uri="{FF2B5EF4-FFF2-40B4-BE49-F238E27FC236}">
                <a16:creationId xmlns:a16="http://schemas.microsoft.com/office/drawing/2014/main" id="{9B7D9ADB-40CA-96F1-5B54-75628F7BDB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77529" y="1955800"/>
            <a:ext cx="3352800" cy="274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61" name="Line 21">
            <a:extLst>
              <a:ext uri="{FF2B5EF4-FFF2-40B4-BE49-F238E27FC236}">
                <a16:creationId xmlns:a16="http://schemas.microsoft.com/office/drawing/2014/main" id="{1C4195FD-FBA6-EF92-69D7-C19F17F05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4329" y="33274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62" name="Line 22">
            <a:extLst>
              <a:ext uri="{FF2B5EF4-FFF2-40B4-BE49-F238E27FC236}">
                <a16:creationId xmlns:a16="http://schemas.microsoft.com/office/drawing/2014/main" id="{E5A8592D-4957-9217-5F69-95D82D18F5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339729" y="2717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63" name="Line 23">
            <a:extLst>
              <a:ext uri="{FF2B5EF4-FFF2-40B4-BE49-F238E27FC236}">
                <a16:creationId xmlns:a16="http://schemas.microsoft.com/office/drawing/2014/main" id="{40FA3F98-552E-98E7-0B96-2F48EA579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5329" y="28702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64" name="Line 24">
            <a:extLst>
              <a:ext uri="{FF2B5EF4-FFF2-40B4-BE49-F238E27FC236}">
                <a16:creationId xmlns:a16="http://schemas.microsoft.com/office/drawing/2014/main" id="{083B7D97-C4D0-BDCC-8684-DE97F9B04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5529" y="21844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65" name="Line 25">
            <a:extLst>
              <a:ext uri="{FF2B5EF4-FFF2-40B4-BE49-F238E27FC236}">
                <a16:creationId xmlns:a16="http://schemas.microsoft.com/office/drawing/2014/main" id="{F563C131-169A-3097-61CD-D4C4E25E61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1929" y="3556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66" name="Line 26">
            <a:extLst>
              <a:ext uri="{FF2B5EF4-FFF2-40B4-BE49-F238E27FC236}">
                <a16:creationId xmlns:a16="http://schemas.microsoft.com/office/drawing/2014/main" id="{109ABE0B-9E70-FD47-2663-8DEDB584E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8129" y="3860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67" name="Line 27">
            <a:extLst>
              <a:ext uri="{FF2B5EF4-FFF2-40B4-BE49-F238E27FC236}">
                <a16:creationId xmlns:a16="http://schemas.microsoft.com/office/drawing/2014/main" id="{F9B51C20-FB19-B257-A42B-54806811E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53929" y="33274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68" name="Line 28">
            <a:extLst>
              <a:ext uri="{FF2B5EF4-FFF2-40B4-BE49-F238E27FC236}">
                <a16:creationId xmlns:a16="http://schemas.microsoft.com/office/drawing/2014/main" id="{9D566D4E-7A19-C026-4C81-BCD44435E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4929" y="27940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69" name="Text Box 29">
            <a:extLst>
              <a:ext uri="{FF2B5EF4-FFF2-40B4-BE49-F238E27FC236}">
                <a16:creationId xmlns:a16="http://schemas.microsoft.com/office/drawing/2014/main" id="{CFB2DBA1-006E-3712-55A6-05C7E2F04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930" y="5156200"/>
            <a:ext cx="1558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600" i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ADVERTISING</a:t>
            </a:r>
            <a:endParaRPr lang="en-US" altLang="en-US" sz="800" i="1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27070" name="Text Box 30">
            <a:extLst>
              <a:ext uri="{FF2B5EF4-FFF2-40B4-BE49-F238E27FC236}">
                <a16:creationId xmlns:a16="http://schemas.microsoft.com/office/drawing/2014/main" id="{5A423B22-C168-F1F9-15BD-35EF831E5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093" y="2717800"/>
            <a:ext cx="319087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600" i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S</a:t>
            </a:r>
          </a:p>
          <a:p>
            <a:pPr algn="ctr"/>
            <a:r>
              <a:rPr lang="en-US" altLang="en-US" sz="1600" i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A</a:t>
            </a:r>
          </a:p>
          <a:p>
            <a:pPr algn="ctr"/>
            <a:r>
              <a:rPr lang="en-US" altLang="en-US" sz="1600" i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L</a:t>
            </a:r>
          </a:p>
          <a:p>
            <a:pPr algn="ctr"/>
            <a:r>
              <a:rPr lang="en-US" altLang="en-US" sz="1600" i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E</a:t>
            </a:r>
          </a:p>
          <a:p>
            <a:pPr algn="ctr"/>
            <a:r>
              <a:rPr lang="en-US" altLang="en-US" sz="1600" i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S</a:t>
            </a:r>
            <a:endParaRPr lang="en-US" altLang="en-US" sz="1600">
              <a:effectLst>
                <a:outerShdw blurRad="38100" dist="38100" dir="2700000" algn="tl">
                  <a:srgbClr val="FFFFFF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27071" name="Line 31">
            <a:extLst>
              <a:ext uri="{FF2B5EF4-FFF2-40B4-BE49-F238E27FC236}">
                <a16:creationId xmlns:a16="http://schemas.microsoft.com/office/drawing/2014/main" id="{B306518A-3465-57CD-E893-5AD4557F7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6729" y="37084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72" name="Line 32">
            <a:extLst>
              <a:ext uri="{FF2B5EF4-FFF2-40B4-BE49-F238E27FC236}">
                <a16:creationId xmlns:a16="http://schemas.microsoft.com/office/drawing/2014/main" id="{946BB30C-62A3-8AE4-A31A-539899D1E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4729" y="4165600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73" name="Line 33">
            <a:extLst>
              <a:ext uri="{FF2B5EF4-FFF2-40B4-BE49-F238E27FC236}">
                <a16:creationId xmlns:a16="http://schemas.microsoft.com/office/drawing/2014/main" id="{91653F25-1FB5-6D52-984A-F3052DA90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7129" y="40132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74" name="Line 34">
            <a:extLst>
              <a:ext uri="{FF2B5EF4-FFF2-40B4-BE49-F238E27FC236}">
                <a16:creationId xmlns:a16="http://schemas.microsoft.com/office/drawing/2014/main" id="{1CD7E1BA-85AA-CAE7-8E96-222F5BEAB1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492129" y="2565400"/>
            <a:ext cx="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27075" name="Text Box 35">
            <a:extLst>
              <a:ext uri="{FF2B5EF4-FFF2-40B4-BE49-F238E27FC236}">
                <a16:creationId xmlns:a16="http://schemas.microsoft.com/office/drawing/2014/main" id="{70151021-2946-F940-1DCD-9F28EAE6C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930" y="4851400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0</a:t>
            </a:r>
            <a:endParaRPr lang="en-US" altLang="en-US" sz="800" dirty="0">
              <a:latin typeface="Rage Italic" panose="03070502040507070304" pitchFamily="66" charset="0"/>
            </a:endParaRPr>
          </a:p>
        </p:txBody>
      </p:sp>
      <p:sp>
        <p:nvSpPr>
          <p:cNvPr id="727076" name="Text Box 36">
            <a:extLst>
              <a:ext uri="{FF2B5EF4-FFF2-40B4-BE49-F238E27FC236}">
                <a16:creationId xmlns:a16="http://schemas.microsoft.com/office/drawing/2014/main" id="{5AEB6B69-E965-B8A8-AE6B-05CE06C98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130" y="4621311"/>
            <a:ext cx="4349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0</a:t>
            </a:r>
            <a:endParaRPr lang="en-US" altLang="en-US" sz="800" dirty="0">
              <a:effectLst>
                <a:outerShdw blurRad="38100" dist="38100" dir="2700000" algn="tl">
                  <a:srgbClr val="FFFFFF"/>
                </a:outerShdw>
              </a:effectLst>
              <a:latin typeface="Rage Italic" panose="03070502040507070304" pitchFamily="66" charset="0"/>
            </a:endParaRPr>
          </a:p>
        </p:txBody>
      </p:sp>
      <p:sp>
        <p:nvSpPr>
          <p:cNvPr id="727077" name="Rectangle 37">
            <a:extLst>
              <a:ext uri="{FF2B5EF4-FFF2-40B4-BE49-F238E27FC236}">
                <a16:creationId xmlns:a16="http://schemas.microsoft.com/office/drawing/2014/main" id="{CD75AC64-8496-B447-A623-891CEE868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970" y="4240312"/>
            <a:ext cx="4539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1K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27078" name="Rectangle 38">
            <a:extLst>
              <a:ext uri="{FF2B5EF4-FFF2-40B4-BE49-F238E27FC236}">
                <a16:creationId xmlns:a16="http://schemas.microsoft.com/office/drawing/2014/main" id="{2FD0637C-ED89-76BC-D821-67B6F6F13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242" y="4849912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100</a:t>
            </a:r>
          </a:p>
        </p:txBody>
      </p:sp>
      <p:sp>
        <p:nvSpPr>
          <p:cNvPr id="727079" name="Rectangle 39">
            <a:extLst>
              <a:ext uri="{FF2B5EF4-FFF2-40B4-BE49-F238E27FC236}">
                <a16:creationId xmlns:a16="http://schemas.microsoft.com/office/drawing/2014/main" id="{304B03E2-47ED-852D-9299-E7CAC70DB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970" y="3783112"/>
            <a:ext cx="4539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2K </a:t>
            </a:r>
          </a:p>
        </p:txBody>
      </p:sp>
      <p:sp>
        <p:nvSpPr>
          <p:cNvPr id="727080" name="Rectangle 40">
            <a:extLst>
              <a:ext uri="{FF2B5EF4-FFF2-40B4-BE49-F238E27FC236}">
                <a16:creationId xmlns:a16="http://schemas.microsoft.com/office/drawing/2014/main" id="{AD1B135E-543A-34BA-13EF-1686A72F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970" y="3325912"/>
            <a:ext cx="4539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3K</a:t>
            </a:r>
            <a:r>
              <a:rPr lang="en-US" altLang="en-US" sz="1400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27081" name="Rectangle 41">
            <a:extLst>
              <a:ext uri="{FF2B5EF4-FFF2-40B4-BE49-F238E27FC236}">
                <a16:creationId xmlns:a16="http://schemas.microsoft.com/office/drawing/2014/main" id="{FAFDD0A5-427B-ADDE-24AE-B3808DD15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970" y="2868712"/>
            <a:ext cx="4539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4K </a:t>
            </a:r>
          </a:p>
        </p:txBody>
      </p:sp>
      <p:sp>
        <p:nvSpPr>
          <p:cNvPr id="727082" name="Rectangle 42">
            <a:extLst>
              <a:ext uri="{FF2B5EF4-FFF2-40B4-BE49-F238E27FC236}">
                <a16:creationId xmlns:a16="http://schemas.microsoft.com/office/drawing/2014/main" id="{6AC307C5-34FB-4236-2D51-3515A125B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730" y="2411512"/>
            <a:ext cx="5036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5K</a:t>
            </a:r>
            <a:r>
              <a:rPr lang="en-US" altLang="en-US" sz="1400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727083" name="Rectangle 43">
            <a:extLst>
              <a:ext uri="{FF2B5EF4-FFF2-40B4-BE49-F238E27FC236}">
                <a16:creationId xmlns:a16="http://schemas.microsoft.com/office/drawing/2014/main" id="{E3B1601F-4A19-1E67-F27F-D1DB2E07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7129" y="4849911"/>
            <a:ext cx="6096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200</a:t>
            </a:r>
          </a:p>
        </p:txBody>
      </p:sp>
      <p:sp>
        <p:nvSpPr>
          <p:cNvPr id="727084" name="Rectangle 44">
            <a:extLst>
              <a:ext uri="{FF2B5EF4-FFF2-40B4-BE49-F238E27FC236}">
                <a16:creationId xmlns:a16="http://schemas.microsoft.com/office/drawing/2014/main" id="{2179ADAF-0454-172A-CBBE-30791C240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0273" y="1954312"/>
            <a:ext cx="4042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6K</a:t>
            </a:r>
          </a:p>
        </p:txBody>
      </p:sp>
      <p:sp>
        <p:nvSpPr>
          <p:cNvPr id="727085" name="Rectangle 45">
            <a:extLst>
              <a:ext uri="{FF2B5EF4-FFF2-40B4-BE49-F238E27FC236}">
                <a16:creationId xmlns:a16="http://schemas.microsoft.com/office/drawing/2014/main" id="{D6E523A2-91D1-0E6D-493E-A4A48696D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4242" y="4849912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727086" name="Rectangle 46">
            <a:extLst>
              <a:ext uri="{FF2B5EF4-FFF2-40B4-BE49-F238E27FC236}">
                <a16:creationId xmlns:a16="http://schemas.microsoft.com/office/drawing/2014/main" id="{C4C6A3FB-FFE4-BEFA-F046-07655C540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7642" y="4849912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400</a:t>
            </a:r>
          </a:p>
        </p:txBody>
      </p:sp>
      <p:sp>
        <p:nvSpPr>
          <p:cNvPr id="727087" name="Rectangle 47">
            <a:extLst>
              <a:ext uri="{FF2B5EF4-FFF2-40B4-BE49-F238E27FC236}">
                <a16:creationId xmlns:a16="http://schemas.microsoft.com/office/drawing/2014/main" id="{44D4D163-701F-1552-F8FB-83AB15AD6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7242" y="4849912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500</a:t>
            </a:r>
          </a:p>
        </p:txBody>
      </p:sp>
      <p:sp>
        <p:nvSpPr>
          <p:cNvPr id="727088" name="Rectangle 48">
            <a:extLst>
              <a:ext uri="{FF2B5EF4-FFF2-40B4-BE49-F238E27FC236}">
                <a16:creationId xmlns:a16="http://schemas.microsoft.com/office/drawing/2014/main" id="{DA85F089-5B4C-B920-872B-D84E0B8C8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0642" y="4849912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600</a:t>
            </a:r>
          </a:p>
        </p:txBody>
      </p:sp>
      <p:sp>
        <p:nvSpPr>
          <p:cNvPr id="727089" name="Text Box 49">
            <a:extLst>
              <a:ext uri="{FF2B5EF4-FFF2-40B4-BE49-F238E27FC236}">
                <a16:creationId xmlns:a16="http://schemas.microsoft.com/office/drawing/2014/main" id="{BFCA27C7-CBE7-CDF1-663F-C4695E24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2103438"/>
            <a:ext cx="1841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altLang="en-US" sz="800">
              <a:latin typeface="Rage Italic" panose="03070502040507070304" pitchFamily="66" charset="0"/>
            </a:endParaRPr>
          </a:p>
        </p:txBody>
      </p:sp>
      <p:sp>
        <p:nvSpPr>
          <p:cNvPr id="727090" name="Rectangle 50">
            <a:extLst>
              <a:ext uri="{FF2B5EF4-FFF2-40B4-BE49-F238E27FC236}">
                <a16:creationId xmlns:a16="http://schemas.microsoft.com/office/drawing/2014/main" id="{30028DBA-DE16-3584-4A24-9675E72F0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529" y="1422400"/>
            <a:ext cx="2403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8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8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Minimize Squared Error</a:t>
            </a:r>
            <a:endParaRPr lang="en-US" altLang="en-US" sz="1600" baseline="-25000">
              <a:solidFill>
                <a:srgbClr val="8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27091" name="Rectangle 51">
            <a:extLst>
              <a:ext uri="{FF2B5EF4-FFF2-40B4-BE49-F238E27FC236}">
                <a16:creationId xmlns:a16="http://schemas.microsoft.com/office/drawing/2014/main" id="{F50A866D-39DA-42A2-1C91-1281C835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26" y="1600198"/>
            <a:ext cx="4356099" cy="3581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0050" indent="-2857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0100" indent="-22860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73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145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717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6289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861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433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As sales increase, advertising increases in a linear pattern.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This creates a good fit for the model.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/>
              <a:t>For logistic regression, the log of the odds is linear to the predictors.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>
            <a:extLst>
              <a:ext uri="{FF2B5EF4-FFF2-40B4-BE49-F238E27FC236}">
                <a16:creationId xmlns:a16="http://schemas.microsoft.com/office/drawing/2014/main" id="{91633493-24E7-BC32-D863-EFB7790FA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189012"/>
            <a:ext cx="7772400" cy="838200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Binning or Bucketing</a:t>
            </a:r>
          </a:p>
        </p:txBody>
      </p:sp>
      <p:sp>
        <p:nvSpPr>
          <p:cNvPr id="632835" name="Rectangle 3">
            <a:extLst>
              <a:ext uri="{FF2B5EF4-FFF2-40B4-BE49-F238E27FC236}">
                <a16:creationId xmlns:a16="http://schemas.microsoft.com/office/drawing/2014/main" id="{579EEC01-6A8A-D5C7-D097-9E8F6EC7C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236" y="1683217"/>
            <a:ext cx="3505200" cy="2895600"/>
          </a:xfrm>
          <a:prstGeom prst="rect">
            <a:avLst/>
          </a:prstGeom>
          <a:solidFill>
            <a:srgbClr val="DDDDDD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632836" name="Text Box 4">
            <a:extLst>
              <a:ext uri="{FF2B5EF4-FFF2-40B4-BE49-F238E27FC236}">
                <a16:creationId xmlns:a16="http://schemas.microsoft.com/office/drawing/2014/main" id="{3A52E51A-D89A-7C11-3745-6A73BFAB1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8036" y="36644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37" name="Text Box 5">
            <a:extLst>
              <a:ext uri="{FF2B5EF4-FFF2-40B4-BE49-F238E27FC236}">
                <a16:creationId xmlns:a16="http://schemas.microsoft.com/office/drawing/2014/main" id="{ED49C890-EE2E-7BD8-3E62-E5330A196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836" y="38930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38" name="Text Box 6">
            <a:extLst>
              <a:ext uri="{FF2B5EF4-FFF2-40B4-BE49-F238E27FC236}">
                <a16:creationId xmlns:a16="http://schemas.microsoft.com/office/drawing/2014/main" id="{079B80D6-F85C-8159-6F45-AD3C164E5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036" y="3740617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39" name="Text Box 7">
            <a:extLst>
              <a:ext uri="{FF2B5EF4-FFF2-40B4-BE49-F238E27FC236}">
                <a16:creationId xmlns:a16="http://schemas.microsoft.com/office/drawing/2014/main" id="{6BCA858D-FF55-6043-A969-D5F5B0B96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036" y="37406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40" name="Text Box 8">
            <a:extLst>
              <a:ext uri="{FF2B5EF4-FFF2-40B4-BE49-F238E27FC236}">
                <a16:creationId xmlns:a16="http://schemas.microsoft.com/office/drawing/2014/main" id="{3BCAB5E7-A954-873E-87C6-E33ADB8A9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9636" y="29024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41" name="Text Box 9">
            <a:extLst>
              <a:ext uri="{FF2B5EF4-FFF2-40B4-BE49-F238E27FC236}">
                <a16:creationId xmlns:a16="http://schemas.microsoft.com/office/drawing/2014/main" id="{3A6976FA-75B4-E8DC-A196-A5EB62047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6236" y="37406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42" name="Text Box 10">
            <a:extLst>
              <a:ext uri="{FF2B5EF4-FFF2-40B4-BE49-F238E27FC236}">
                <a16:creationId xmlns:a16="http://schemas.microsoft.com/office/drawing/2014/main" id="{F3A6A6B2-421F-2945-5FFA-33A802FB1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836" y="38168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43" name="Text Box 11">
            <a:extLst>
              <a:ext uri="{FF2B5EF4-FFF2-40B4-BE49-F238E27FC236}">
                <a16:creationId xmlns:a16="http://schemas.microsoft.com/office/drawing/2014/main" id="{F6BCDF7D-02C4-2089-8414-C3EF2656D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2636" y="3435817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44" name="Text Box 12">
            <a:extLst>
              <a:ext uri="{FF2B5EF4-FFF2-40B4-BE49-F238E27FC236}">
                <a16:creationId xmlns:a16="http://schemas.microsoft.com/office/drawing/2014/main" id="{F86AFF58-E844-E9EA-C768-CF49BDB50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436" y="3207217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632845" name="Text Box 13">
            <a:extLst>
              <a:ext uri="{FF2B5EF4-FFF2-40B4-BE49-F238E27FC236}">
                <a16:creationId xmlns:a16="http://schemas.microsoft.com/office/drawing/2014/main" id="{C2E9BD4D-2D1A-7E65-14B3-BC71FAD22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0236" y="32834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46" name="Text Box 14">
            <a:extLst>
              <a:ext uri="{FF2B5EF4-FFF2-40B4-BE49-F238E27FC236}">
                <a16:creationId xmlns:a16="http://schemas.microsoft.com/office/drawing/2014/main" id="{89900A99-4B14-7BE8-6557-1B93362DB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1636" y="33596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47" name="Text Box 15">
            <a:extLst>
              <a:ext uri="{FF2B5EF4-FFF2-40B4-BE49-F238E27FC236}">
                <a16:creationId xmlns:a16="http://schemas.microsoft.com/office/drawing/2014/main" id="{D2DDDE78-2600-EDD6-B1FE-29985A7BC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836" y="35120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48" name="Text Box 16">
            <a:extLst>
              <a:ext uri="{FF2B5EF4-FFF2-40B4-BE49-F238E27FC236}">
                <a16:creationId xmlns:a16="http://schemas.microsoft.com/office/drawing/2014/main" id="{C33C8BB8-4D46-C719-7562-0F83C2645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0236" y="35882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49" name="Text Box 17">
            <a:extLst>
              <a:ext uri="{FF2B5EF4-FFF2-40B4-BE49-F238E27FC236}">
                <a16:creationId xmlns:a16="http://schemas.microsoft.com/office/drawing/2014/main" id="{7B66A97F-32FF-972B-53E4-F7B4EEA43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236" y="29024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50" name="Text Box 18">
            <a:extLst>
              <a:ext uri="{FF2B5EF4-FFF2-40B4-BE49-F238E27FC236}">
                <a16:creationId xmlns:a16="http://schemas.microsoft.com/office/drawing/2014/main" id="{EDD5D862-5711-A270-F52F-58E6E36B9CDB}"/>
              </a:ext>
            </a:extLst>
          </p:cNvPr>
          <p:cNvSpPr txBox="1">
            <a:spLocks noChangeArrowheads="1"/>
          </p:cNvSpPr>
          <p:nvPr/>
        </p:nvSpPr>
        <p:spPr bwMode="auto">
          <a:xfrm flipV="1">
            <a:off x="9367836" y="3435817"/>
            <a:ext cx="228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51" name="Rectangle 19">
            <a:extLst>
              <a:ext uri="{FF2B5EF4-FFF2-40B4-BE49-F238E27FC236}">
                <a16:creationId xmlns:a16="http://schemas.microsoft.com/office/drawing/2014/main" id="{7F0C2788-E97F-B3E7-40C6-41D012B63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7236" y="29786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52" name="Text Box 20">
            <a:extLst>
              <a:ext uri="{FF2B5EF4-FFF2-40B4-BE49-F238E27FC236}">
                <a16:creationId xmlns:a16="http://schemas.microsoft.com/office/drawing/2014/main" id="{366E0579-47DC-B04D-8DD1-36CB2AE9D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3837" y="4959817"/>
            <a:ext cx="1558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600" i="1">
                <a:latin typeface="Arial" panose="020B0604020202020204" pitchFamily="34" charset="0"/>
              </a:rPr>
              <a:t>ADVERTISING</a:t>
            </a:r>
            <a:endParaRPr lang="en-US" altLang="en-US" sz="800" i="1">
              <a:latin typeface="Rage Italic" panose="03070502040507070304" pitchFamily="66" charset="0"/>
            </a:endParaRPr>
          </a:p>
        </p:txBody>
      </p:sp>
      <p:sp>
        <p:nvSpPr>
          <p:cNvPr id="632853" name="Text Box 21">
            <a:extLst>
              <a:ext uri="{FF2B5EF4-FFF2-40B4-BE49-F238E27FC236}">
                <a16:creationId xmlns:a16="http://schemas.microsoft.com/office/drawing/2014/main" id="{312DB302-E9F2-DA8A-C8E7-5CAD199B9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21417"/>
            <a:ext cx="319087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600" i="1">
                <a:latin typeface="Arial" panose="020B0604020202020204" pitchFamily="34" charset="0"/>
              </a:rPr>
              <a:t>S</a:t>
            </a:r>
          </a:p>
          <a:p>
            <a:pPr algn="ctr"/>
            <a:r>
              <a:rPr lang="en-US" altLang="en-US" sz="1600" i="1">
                <a:latin typeface="Arial" panose="020B0604020202020204" pitchFamily="34" charset="0"/>
              </a:rPr>
              <a:t>A</a:t>
            </a:r>
          </a:p>
          <a:p>
            <a:pPr algn="ctr"/>
            <a:r>
              <a:rPr lang="en-US" altLang="en-US" sz="1600" i="1">
                <a:latin typeface="Arial" panose="020B0604020202020204" pitchFamily="34" charset="0"/>
              </a:rPr>
              <a:t>L</a:t>
            </a:r>
          </a:p>
          <a:p>
            <a:pPr algn="ctr"/>
            <a:r>
              <a:rPr lang="en-US" altLang="en-US" sz="1600" i="1">
                <a:latin typeface="Arial" panose="020B0604020202020204" pitchFamily="34" charset="0"/>
              </a:rPr>
              <a:t>E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632854" name="Line 22">
            <a:extLst>
              <a:ext uri="{FF2B5EF4-FFF2-40B4-BE49-F238E27FC236}">
                <a16:creationId xmlns:a16="http://schemas.microsoft.com/office/drawing/2014/main" id="{571320DA-76A3-D23E-78AE-4C1653D3F1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9036" y="3816817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632855" name="Text Box 23">
            <a:extLst>
              <a:ext uri="{FF2B5EF4-FFF2-40B4-BE49-F238E27FC236}">
                <a16:creationId xmlns:a16="http://schemas.microsoft.com/office/drawing/2014/main" id="{A4F98CB2-31C0-509C-77AE-B7E2CE99C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837" y="4655017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>
                <a:latin typeface="Arial" panose="020B0604020202020204" pitchFamily="34" charset="0"/>
              </a:rPr>
              <a:t>0</a:t>
            </a:r>
            <a:endParaRPr lang="en-US" altLang="en-US" sz="800">
              <a:latin typeface="Rage Italic" panose="03070502040507070304" pitchFamily="66" charset="0"/>
            </a:endParaRPr>
          </a:p>
        </p:txBody>
      </p:sp>
      <p:sp>
        <p:nvSpPr>
          <p:cNvPr id="632856" name="Text Box 24">
            <a:extLst>
              <a:ext uri="{FF2B5EF4-FFF2-40B4-BE49-F238E27FC236}">
                <a16:creationId xmlns:a16="http://schemas.microsoft.com/office/drawing/2014/main" id="{C61E4D42-9C40-1BD5-42D3-6D92E4603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7" y="4426417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0</a:t>
            </a:r>
            <a:endParaRPr lang="en-US" altLang="en-US" sz="800" dirty="0">
              <a:latin typeface="Rage Italic" panose="03070502040507070304" pitchFamily="66" charset="0"/>
            </a:endParaRPr>
          </a:p>
        </p:txBody>
      </p:sp>
      <p:sp>
        <p:nvSpPr>
          <p:cNvPr id="632857" name="Rectangle 25">
            <a:extLst>
              <a:ext uri="{FF2B5EF4-FFF2-40B4-BE49-F238E27FC236}">
                <a16:creationId xmlns:a16="http://schemas.microsoft.com/office/drawing/2014/main" id="{3671167F-B700-6E70-B4E6-0B24D62C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877" y="4043929"/>
            <a:ext cx="4539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1K </a:t>
            </a:r>
          </a:p>
        </p:txBody>
      </p:sp>
      <p:sp>
        <p:nvSpPr>
          <p:cNvPr id="632858" name="Rectangle 26">
            <a:extLst>
              <a:ext uri="{FF2B5EF4-FFF2-40B4-BE49-F238E27FC236}">
                <a16:creationId xmlns:a16="http://schemas.microsoft.com/office/drawing/2014/main" id="{4C3151B7-3348-AA9B-4846-B80C026A1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149" y="4653529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100</a:t>
            </a:r>
          </a:p>
        </p:txBody>
      </p:sp>
      <p:sp>
        <p:nvSpPr>
          <p:cNvPr id="632859" name="Rectangle 27">
            <a:extLst>
              <a:ext uri="{FF2B5EF4-FFF2-40B4-BE49-F238E27FC236}">
                <a16:creationId xmlns:a16="http://schemas.microsoft.com/office/drawing/2014/main" id="{95AA05CE-CF94-8284-D0B3-E376E5559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877" y="3586729"/>
            <a:ext cx="4539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2K </a:t>
            </a:r>
          </a:p>
        </p:txBody>
      </p:sp>
      <p:sp>
        <p:nvSpPr>
          <p:cNvPr id="632860" name="Rectangle 28">
            <a:extLst>
              <a:ext uri="{FF2B5EF4-FFF2-40B4-BE49-F238E27FC236}">
                <a16:creationId xmlns:a16="http://schemas.microsoft.com/office/drawing/2014/main" id="{AD6E554C-3516-5A20-8106-384E27D7F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877" y="3129529"/>
            <a:ext cx="4539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3K </a:t>
            </a:r>
          </a:p>
        </p:txBody>
      </p:sp>
      <p:sp>
        <p:nvSpPr>
          <p:cNvPr id="632861" name="Rectangle 29">
            <a:extLst>
              <a:ext uri="{FF2B5EF4-FFF2-40B4-BE49-F238E27FC236}">
                <a16:creationId xmlns:a16="http://schemas.microsoft.com/office/drawing/2014/main" id="{E7D54AA1-3E38-E4C4-5090-EBCF79850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877" y="2672329"/>
            <a:ext cx="4539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4K </a:t>
            </a:r>
          </a:p>
        </p:txBody>
      </p:sp>
      <p:sp>
        <p:nvSpPr>
          <p:cNvPr id="632862" name="Rectangle 30">
            <a:extLst>
              <a:ext uri="{FF2B5EF4-FFF2-40B4-BE49-F238E27FC236}">
                <a16:creationId xmlns:a16="http://schemas.microsoft.com/office/drawing/2014/main" id="{94F6DE31-A2D6-6CB8-D057-0FC3E2B6A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637" y="2215129"/>
            <a:ext cx="5036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5K  </a:t>
            </a:r>
          </a:p>
        </p:txBody>
      </p:sp>
      <p:sp>
        <p:nvSpPr>
          <p:cNvPr id="632863" name="Rectangle 31">
            <a:extLst>
              <a:ext uri="{FF2B5EF4-FFF2-40B4-BE49-F238E27FC236}">
                <a16:creationId xmlns:a16="http://schemas.microsoft.com/office/drawing/2014/main" id="{6327114D-89C3-08E8-555B-2F5A251E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6" y="4653528"/>
            <a:ext cx="6096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200</a:t>
            </a:r>
          </a:p>
        </p:txBody>
      </p:sp>
      <p:sp>
        <p:nvSpPr>
          <p:cNvPr id="632864" name="Rectangle 32">
            <a:extLst>
              <a:ext uri="{FF2B5EF4-FFF2-40B4-BE49-F238E27FC236}">
                <a16:creationId xmlns:a16="http://schemas.microsoft.com/office/drawing/2014/main" id="{4BDEFA0A-B25D-3940-84D2-B16DAD2A5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180" y="1757929"/>
            <a:ext cx="4042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6K</a:t>
            </a:r>
          </a:p>
        </p:txBody>
      </p:sp>
      <p:sp>
        <p:nvSpPr>
          <p:cNvPr id="632865" name="Rectangle 33">
            <a:extLst>
              <a:ext uri="{FF2B5EF4-FFF2-40B4-BE49-F238E27FC236}">
                <a16:creationId xmlns:a16="http://schemas.microsoft.com/office/drawing/2014/main" id="{F86CCA27-CB4E-CEF2-110B-8FBEA2040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6149" y="4653529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300</a:t>
            </a:r>
          </a:p>
        </p:txBody>
      </p:sp>
      <p:sp>
        <p:nvSpPr>
          <p:cNvPr id="632866" name="Rectangle 34">
            <a:extLst>
              <a:ext uri="{FF2B5EF4-FFF2-40B4-BE49-F238E27FC236}">
                <a16:creationId xmlns:a16="http://schemas.microsoft.com/office/drawing/2014/main" id="{41AF78C6-9C8E-0844-12FF-0B756A33E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549" y="4653529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400</a:t>
            </a:r>
          </a:p>
        </p:txBody>
      </p:sp>
      <p:sp>
        <p:nvSpPr>
          <p:cNvPr id="632867" name="Rectangle 35">
            <a:extLst>
              <a:ext uri="{FF2B5EF4-FFF2-40B4-BE49-F238E27FC236}">
                <a16:creationId xmlns:a16="http://schemas.microsoft.com/office/drawing/2014/main" id="{D54C12AB-B83B-EDFB-0111-F8F43F0E7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9149" y="4653529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500</a:t>
            </a:r>
          </a:p>
        </p:txBody>
      </p:sp>
      <p:sp>
        <p:nvSpPr>
          <p:cNvPr id="632868" name="Rectangle 36">
            <a:extLst>
              <a:ext uri="{FF2B5EF4-FFF2-40B4-BE49-F238E27FC236}">
                <a16:creationId xmlns:a16="http://schemas.microsoft.com/office/drawing/2014/main" id="{D172B70D-3D61-6041-EF82-760CBFC80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549" y="4653529"/>
            <a:ext cx="4828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</a:rPr>
              <a:t>600</a:t>
            </a:r>
          </a:p>
        </p:txBody>
      </p:sp>
      <p:sp>
        <p:nvSpPr>
          <p:cNvPr id="632871" name="Rectangle 39">
            <a:extLst>
              <a:ext uri="{FF2B5EF4-FFF2-40B4-BE49-F238E27FC236}">
                <a16:creationId xmlns:a16="http://schemas.microsoft.com/office/drawing/2014/main" id="{8A6C2F71-3F9F-63D3-A20C-1F769D797D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26657" y="1507384"/>
            <a:ext cx="3197120" cy="13557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u="sng" dirty="0"/>
              <a:t>Relationship </a:t>
            </a:r>
            <a:r>
              <a:rPr lang="en-US" altLang="en-US" sz="1600" dirty="0"/>
              <a:t>  </a:t>
            </a:r>
          </a:p>
          <a:p>
            <a:pPr marL="0" indent="0">
              <a:buNone/>
            </a:pPr>
            <a:r>
              <a:rPr lang="en-US" altLang="en-US" sz="1600" dirty="0"/>
              <a:t>   2K :  advertising &lt; 300</a:t>
            </a:r>
          </a:p>
          <a:p>
            <a:pPr marL="0" indent="0">
              <a:buNone/>
            </a:pPr>
            <a:r>
              <a:rPr lang="en-US" altLang="en-US" sz="1600" dirty="0"/>
              <a:t>3.5K :  300 =&lt; advertising &lt; 400</a:t>
            </a:r>
          </a:p>
          <a:p>
            <a:pPr marL="0" indent="0">
              <a:buNone/>
            </a:pPr>
            <a:r>
              <a:rPr lang="en-US" altLang="en-US" sz="1600" dirty="0"/>
              <a:t>2.5K :  400 =&lt; advertising</a:t>
            </a:r>
          </a:p>
        </p:txBody>
      </p:sp>
      <p:sp>
        <p:nvSpPr>
          <p:cNvPr id="632872" name="Line 40">
            <a:extLst>
              <a:ext uri="{FF2B5EF4-FFF2-40B4-BE49-F238E27FC236}">
                <a16:creationId xmlns:a16="http://schemas.microsoft.com/office/drawing/2014/main" id="{9E769F81-916C-AAAF-98A2-B418E13F6F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4236" y="3740617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2874" name="Line 42">
            <a:extLst>
              <a:ext uri="{FF2B5EF4-FFF2-40B4-BE49-F238E27FC236}">
                <a16:creationId xmlns:a16="http://schemas.microsoft.com/office/drawing/2014/main" id="{3D0BC1D0-D976-F93F-F141-8B9C7F1EBD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3436" y="3054817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2875" name="Line 43">
            <a:extLst>
              <a:ext uri="{FF2B5EF4-FFF2-40B4-BE49-F238E27FC236}">
                <a16:creationId xmlns:a16="http://schemas.microsoft.com/office/drawing/2014/main" id="{49852D87-7849-C7E5-5373-2625A504EF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5436" y="3512017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2876" name="Text Box 44">
            <a:extLst>
              <a:ext uri="{FF2B5EF4-FFF2-40B4-BE49-F238E27FC236}">
                <a16:creationId xmlns:a16="http://schemas.microsoft.com/office/drawing/2014/main" id="{92823E70-CB05-3B77-6DC7-50702E7D6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0636" y="2978617"/>
            <a:ext cx="25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632877" name="Rectangle 45">
            <a:extLst>
              <a:ext uri="{FF2B5EF4-FFF2-40B4-BE49-F238E27FC236}">
                <a16:creationId xmlns:a16="http://schemas.microsoft.com/office/drawing/2014/main" id="{23485CB5-8BB3-81E6-563E-F9ABAAAEC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857" y="3488583"/>
            <a:ext cx="3781612" cy="194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00050" indent="-2857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00100" indent="-22860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73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145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1717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6289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861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5433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u="sng" dirty="0"/>
              <a:t>Suggested Variables </a:t>
            </a:r>
            <a:r>
              <a:rPr lang="en-US" altLang="en-US" sz="1600" dirty="0"/>
              <a:t>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/>
              <a:t>B1 =  (advertising &lt; 300)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/>
              <a:t>B2 = (300 =&lt; advertising &lt; 400)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/>
              <a:t>B3 = (400 =&lt; advertising)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/>
              <a:t>Value is 1 if logic is true, otherwise 0. 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>
            <a:extLst>
              <a:ext uri="{FF2B5EF4-FFF2-40B4-BE49-F238E27FC236}">
                <a16:creationId xmlns:a16="http://schemas.microsoft.com/office/drawing/2014/main" id="{04688B67-0392-04A6-CEC0-9E51ED93C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0337" y="288925"/>
            <a:ext cx="7772400" cy="838200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 err="1"/>
              <a:t>Curvi</a:t>
            </a:r>
            <a:r>
              <a:rPr lang="en-US" altLang="en-US" dirty="0"/>
              <a:t>-linear Transformations</a:t>
            </a:r>
          </a:p>
        </p:txBody>
      </p:sp>
      <p:sp>
        <p:nvSpPr>
          <p:cNvPr id="630823" name="Rectangle 39">
            <a:extLst>
              <a:ext uri="{FF2B5EF4-FFF2-40B4-BE49-F238E27FC236}">
                <a16:creationId xmlns:a16="http://schemas.microsoft.com/office/drawing/2014/main" id="{A4B7E921-15F0-E431-FAF1-74C51AC9D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95533" y="2147888"/>
            <a:ext cx="3182938" cy="366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000" dirty="0" err="1"/>
              <a:t>Adver_Sq</a:t>
            </a:r>
            <a:r>
              <a:rPr lang="en-US" altLang="en-US" sz="2000" dirty="0"/>
              <a:t> = Advertising</a:t>
            </a:r>
            <a:r>
              <a:rPr lang="en-US" altLang="en-US" sz="1800" baseline="30000" dirty="0"/>
              <a:t> </a:t>
            </a:r>
            <a:r>
              <a:rPr lang="en-US" altLang="en-US" sz="2000" b="1" baseline="30000" dirty="0"/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71CFEC-0B4B-1295-BA16-FF76EA167B0A}"/>
              </a:ext>
            </a:extLst>
          </p:cNvPr>
          <p:cNvGrpSpPr/>
          <p:nvPr/>
        </p:nvGrpSpPr>
        <p:grpSpPr>
          <a:xfrm>
            <a:off x="5510306" y="2336800"/>
            <a:ext cx="4683107" cy="3668243"/>
            <a:chOff x="5719764" y="2286000"/>
            <a:chExt cx="4262436" cy="3613150"/>
          </a:xfrm>
        </p:grpSpPr>
        <p:sp>
          <p:nvSpPr>
            <p:cNvPr id="630787" name="Rectangle 3">
              <a:extLst>
                <a:ext uri="{FF2B5EF4-FFF2-40B4-BE49-F238E27FC236}">
                  <a16:creationId xmlns:a16="http://schemas.microsoft.com/office/drawing/2014/main" id="{3DE5CA77-069D-5974-45CE-F8DCD20D0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286000"/>
              <a:ext cx="3505200" cy="2895600"/>
            </a:xfrm>
            <a:prstGeom prst="rect">
              <a:avLst/>
            </a:prstGeom>
            <a:solidFill>
              <a:srgbClr val="D8D3D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630788" name="Text Box 4">
              <a:extLst>
                <a:ext uri="{FF2B5EF4-FFF2-40B4-BE49-F238E27FC236}">
                  <a16:creationId xmlns:a16="http://schemas.microsoft.com/office/drawing/2014/main" id="{98CDC6FB-C9C1-485E-F712-68CEE1980C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1400" y="42672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89" name="Text Box 5">
              <a:extLst>
                <a:ext uri="{FF2B5EF4-FFF2-40B4-BE49-F238E27FC236}">
                  <a16:creationId xmlns:a16="http://schemas.microsoft.com/office/drawing/2014/main" id="{A4D03862-AD64-3809-EFF5-782A18C5B4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6482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90" name="Text Box 6">
              <a:extLst>
                <a:ext uri="{FF2B5EF4-FFF2-40B4-BE49-F238E27FC236}">
                  <a16:creationId xmlns:a16="http://schemas.microsoft.com/office/drawing/2014/main" id="{500383FD-6B66-16EA-0DC2-35088BC43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4495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91" name="Text Box 7">
              <a:extLst>
                <a:ext uri="{FF2B5EF4-FFF2-40B4-BE49-F238E27FC236}">
                  <a16:creationId xmlns:a16="http://schemas.microsoft.com/office/drawing/2014/main" id="{677C5A62-7AF7-79A6-3BA9-C779670C7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2400" y="3810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92" name="Text Box 8">
              <a:extLst>
                <a:ext uri="{FF2B5EF4-FFF2-40B4-BE49-F238E27FC236}">
                  <a16:creationId xmlns:a16="http://schemas.microsoft.com/office/drawing/2014/main" id="{DFB91262-8AFE-A126-2A05-FEE5BED74B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8200" y="32004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93" name="Text Box 9">
              <a:extLst>
                <a:ext uri="{FF2B5EF4-FFF2-40B4-BE49-F238E27FC236}">
                  <a16:creationId xmlns:a16="http://schemas.microsoft.com/office/drawing/2014/main" id="{50D09625-006B-5942-6949-5A521CDF1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44196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94" name="Text Box 10">
              <a:extLst>
                <a:ext uri="{FF2B5EF4-FFF2-40B4-BE49-F238E27FC236}">
                  <a16:creationId xmlns:a16="http://schemas.microsoft.com/office/drawing/2014/main" id="{5968D074-A00E-A454-31A1-29DA29AD6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1000" y="3429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95" name="Text Box 11">
              <a:extLst>
                <a:ext uri="{FF2B5EF4-FFF2-40B4-BE49-F238E27FC236}">
                  <a16:creationId xmlns:a16="http://schemas.microsoft.com/office/drawing/2014/main" id="{5C353E99-D931-526D-C24D-50A225CC1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3000" y="2667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96" name="Text Box 12">
              <a:extLst>
                <a:ext uri="{FF2B5EF4-FFF2-40B4-BE49-F238E27FC236}">
                  <a16:creationId xmlns:a16="http://schemas.microsoft.com/office/drawing/2014/main" id="{F35258A6-E672-6677-B947-52E702AD7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9200" y="3810000"/>
              <a:ext cx="1841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630797" name="Text Box 13">
              <a:extLst>
                <a:ext uri="{FF2B5EF4-FFF2-40B4-BE49-F238E27FC236}">
                  <a16:creationId xmlns:a16="http://schemas.microsoft.com/office/drawing/2014/main" id="{5E6484DA-920C-BF2B-DEE9-1A76735E3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0" y="2971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98" name="Text Box 14">
              <a:extLst>
                <a:ext uri="{FF2B5EF4-FFF2-40B4-BE49-F238E27FC236}">
                  <a16:creationId xmlns:a16="http://schemas.microsoft.com/office/drawing/2014/main" id="{8C84E692-0734-9C20-2974-93519E6158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876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799" name="Text Box 15">
              <a:extLst>
                <a:ext uri="{FF2B5EF4-FFF2-40B4-BE49-F238E27FC236}">
                  <a16:creationId xmlns:a16="http://schemas.microsoft.com/office/drawing/2014/main" id="{4D089135-481E-38DC-97E4-7F68941BF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40386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00" name="Text Box 16">
              <a:extLst>
                <a:ext uri="{FF2B5EF4-FFF2-40B4-BE49-F238E27FC236}">
                  <a16:creationId xmlns:a16="http://schemas.microsoft.com/office/drawing/2014/main" id="{8D726EA6-F2EF-C472-4FE0-3888801D1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42672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01" name="Text Box 17">
              <a:extLst>
                <a:ext uri="{FF2B5EF4-FFF2-40B4-BE49-F238E27FC236}">
                  <a16:creationId xmlns:a16="http://schemas.microsoft.com/office/drawing/2014/main" id="{C945D615-8315-A261-9D19-A0061BD78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4400" y="27432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02" name="Text Box 18">
              <a:extLst>
                <a:ext uri="{FF2B5EF4-FFF2-40B4-BE49-F238E27FC236}">
                  <a16:creationId xmlns:a16="http://schemas.microsoft.com/office/drawing/2014/main" id="{E51E23E1-CC54-3EDD-F279-F6CA6D2D0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600" y="28956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03" name="Rectangle 19">
              <a:extLst>
                <a:ext uri="{FF2B5EF4-FFF2-40B4-BE49-F238E27FC236}">
                  <a16:creationId xmlns:a16="http://schemas.microsoft.com/office/drawing/2014/main" id="{D2AB173D-76C3-4661-4DEA-5DBAA01EA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9624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04" name="Text Box 20">
              <a:extLst>
                <a:ext uri="{FF2B5EF4-FFF2-40B4-BE49-F238E27FC236}">
                  <a16:creationId xmlns:a16="http://schemas.microsoft.com/office/drawing/2014/main" id="{152F560D-E560-9010-B7FF-D5E263FD8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1" y="5562600"/>
              <a:ext cx="15589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600" i="1">
                  <a:latin typeface="Arial" panose="020B0604020202020204" pitchFamily="34" charset="0"/>
                </a:rPr>
                <a:t>ADVERTISING</a:t>
              </a:r>
              <a:endParaRPr lang="en-US" altLang="en-US" sz="800" i="1">
                <a:latin typeface="Rage Italic" panose="03070502040507070304" pitchFamily="66" charset="0"/>
              </a:endParaRPr>
            </a:p>
          </p:txBody>
        </p:sp>
        <p:sp>
          <p:nvSpPr>
            <p:cNvPr id="630805" name="Text Box 21">
              <a:extLst>
                <a:ext uri="{FF2B5EF4-FFF2-40B4-BE49-F238E27FC236}">
                  <a16:creationId xmlns:a16="http://schemas.microsoft.com/office/drawing/2014/main" id="{650D4C73-CFA4-158F-E70C-BFE4C2145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9764" y="3124200"/>
              <a:ext cx="319087" cy="1314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600" i="1">
                  <a:latin typeface="Arial" panose="020B0604020202020204" pitchFamily="34" charset="0"/>
                </a:rPr>
                <a:t>S</a:t>
              </a:r>
            </a:p>
            <a:p>
              <a:pPr algn="ctr"/>
              <a:r>
                <a:rPr lang="en-US" altLang="en-US" sz="1600" i="1">
                  <a:latin typeface="Arial" panose="020B0604020202020204" pitchFamily="34" charset="0"/>
                </a:rPr>
                <a:t>A</a:t>
              </a:r>
            </a:p>
            <a:p>
              <a:pPr algn="ctr"/>
              <a:r>
                <a:rPr lang="en-US" altLang="en-US" sz="1600" i="1">
                  <a:latin typeface="Arial" panose="020B0604020202020204" pitchFamily="34" charset="0"/>
                </a:rPr>
                <a:t>L</a:t>
              </a:r>
            </a:p>
            <a:p>
              <a:pPr algn="ctr"/>
              <a:r>
                <a:rPr lang="en-US" altLang="en-US" sz="1600" i="1">
                  <a:latin typeface="Arial" panose="020B0604020202020204" pitchFamily="34" charset="0"/>
                </a:rPr>
                <a:t>E</a:t>
              </a:r>
            </a:p>
            <a:p>
              <a:pPr algn="ctr"/>
              <a:r>
                <a:rPr lang="en-US" altLang="en-US" sz="1600"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630806" name="Line 22">
              <a:extLst>
                <a:ext uri="{FF2B5EF4-FFF2-40B4-BE49-F238E27FC236}">
                  <a16:creationId xmlns:a16="http://schemas.microsoft.com/office/drawing/2014/main" id="{D37E6AAF-1FA3-967E-76CD-699C043A6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19600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30807" name="Text Box 23">
              <a:extLst>
                <a:ext uri="{FF2B5EF4-FFF2-40B4-BE49-F238E27FC236}">
                  <a16:creationId xmlns:a16="http://schemas.microsoft.com/office/drawing/2014/main" id="{57B288B9-38E4-6E94-DD0B-64144D30F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1" y="5257800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0</a:t>
              </a:r>
              <a:endParaRPr lang="en-US" altLang="en-US" sz="800">
                <a:latin typeface="Rage Italic" panose="03070502040507070304" pitchFamily="66" charset="0"/>
              </a:endParaRPr>
            </a:p>
          </p:txBody>
        </p:sp>
        <p:sp>
          <p:nvSpPr>
            <p:cNvPr id="630808" name="Text Box 24">
              <a:extLst>
                <a:ext uri="{FF2B5EF4-FFF2-40B4-BE49-F238E27FC236}">
                  <a16:creationId xmlns:a16="http://schemas.microsoft.com/office/drawing/2014/main" id="{167B5E1E-FAD3-3ED2-EB8C-83F483990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1" y="5029200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 sz="1400">
                  <a:solidFill>
                    <a:srgbClr val="FFFF99"/>
                  </a:solidFill>
                  <a:latin typeface="Arial" panose="020B0604020202020204" pitchFamily="34" charset="0"/>
                </a:rPr>
                <a:t>0</a:t>
              </a:r>
              <a:endParaRPr lang="en-US" altLang="en-US" sz="800">
                <a:solidFill>
                  <a:srgbClr val="FFFF99"/>
                </a:solidFill>
                <a:latin typeface="Rage Italic" panose="03070502040507070304" pitchFamily="66" charset="0"/>
              </a:endParaRPr>
            </a:p>
          </p:txBody>
        </p:sp>
        <p:sp>
          <p:nvSpPr>
            <p:cNvPr id="630809" name="Rectangle 25">
              <a:extLst>
                <a:ext uri="{FF2B5EF4-FFF2-40B4-BE49-F238E27FC236}">
                  <a16:creationId xmlns:a16="http://schemas.microsoft.com/office/drawing/2014/main" id="{10DAAB57-32F1-3660-6487-E5EFA484A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46467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1K </a:t>
              </a:r>
            </a:p>
          </p:txBody>
        </p:sp>
        <p:sp>
          <p:nvSpPr>
            <p:cNvPr id="630810" name="Rectangle 26">
              <a:extLst>
                <a:ext uri="{FF2B5EF4-FFF2-40B4-BE49-F238E27FC236}">
                  <a16:creationId xmlns:a16="http://schemas.microsoft.com/office/drawing/2014/main" id="{663E4493-CB93-A958-9514-E55A90745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9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100</a:t>
              </a:r>
            </a:p>
          </p:txBody>
        </p:sp>
        <p:sp>
          <p:nvSpPr>
            <p:cNvPr id="630811" name="Rectangle 27">
              <a:extLst>
                <a:ext uri="{FF2B5EF4-FFF2-40B4-BE49-F238E27FC236}">
                  <a16:creationId xmlns:a16="http://schemas.microsoft.com/office/drawing/2014/main" id="{307B85A0-C12E-CC24-B5F6-372FA0BFE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41895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2K </a:t>
              </a:r>
            </a:p>
          </p:txBody>
        </p:sp>
        <p:sp>
          <p:nvSpPr>
            <p:cNvPr id="630812" name="Rectangle 28">
              <a:extLst>
                <a:ext uri="{FF2B5EF4-FFF2-40B4-BE49-F238E27FC236}">
                  <a16:creationId xmlns:a16="http://schemas.microsoft.com/office/drawing/2014/main" id="{0361B1C6-FF99-23E3-4AC8-5DCFD423C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37323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3K </a:t>
              </a:r>
            </a:p>
          </p:txBody>
        </p:sp>
        <p:sp>
          <p:nvSpPr>
            <p:cNvPr id="630813" name="Rectangle 29">
              <a:extLst>
                <a:ext uri="{FF2B5EF4-FFF2-40B4-BE49-F238E27FC236}">
                  <a16:creationId xmlns:a16="http://schemas.microsoft.com/office/drawing/2014/main" id="{FF63630D-10BE-B8F4-C357-6A6B72306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41" y="3275112"/>
              <a:ext cx="45397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4K </a:t>
              </a:r>
            </a:p>
          </p:txBody>
        </p:sp>
        <p:sp>
          <p:nvSpPr>
            <p:cNvPr id="630814" name="Rectangle 30">
              <a:extLst>
                <a:ext uri="{FF2B5EF4-FFF2-40B4-BE49-F238E27FC236}">
                  <a16:creationId xmlns:a16="http://schemas.microsoft.com/office/drawing/2014/main" id="{3A0A9F24-D177-C2ED-6CF8-145A368F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401" y="2817912"/>
              <a:ext cx="50366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5K  </a:t>
              </a:r>
            </a:p>
          </p:txBody>
        </p:sp>
        <p:sp>
          <p:nvSpPr>
            <p:cNvPr id="630815" name="Rectangle 31">
              <a:extLst>
                <a:ext uri="{FF2B5EF4-FFF2-40B4-BE49-F238E27FC236}">
                  <a16:creationId xmlns:a16="http://schemas.microsoft.com/office/drawing/2014/main" id="{7E9DF57E-AC30-0DF2-9814-8B0DB3D46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5256311"/>
              <a:ext cx="6096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200</a:t>
              </a:r>
            </a:p>
          </p:txBody>
        </p:sp>
        <p:sp>
          <p:nvSpPr>
            <p:cNvPr id="630816" name="Rectangle 32">
              <a:extLst>
                <a:ext uri="{FF2B5EF4-FFF2-40B4-BE49-F238E27FC236}">
                  <a16:creationId xmlns:a16="http://schemas.microsoft.com/office/drawing/2014/main" id="{8E7A1FA9-6294-32B9-4B1F-02B98E34D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44" y="2360712"/>
              <a:ext cx="40427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6K</a:t>
              </a:r>
            </a:p>
          </p:txBody>
        </p:sp>
        <p:sp>
          <p:nvSpPr>
            <p:cNvPr id="630817" name="Rectangle 33">
              <a:extLst>
                <a:ext uri="{FF2B5EF4-FFF2-40B4-BE49-F238E27FC236}">
                  <a16:creationId xmlns:a16="http://schemas.microsoft.com/office/drawing/2014/main" id="{25DCB258-F41A-92A1-D8CF-56DAE5911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99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300</a:t>
              </a:r>
            </a:p>
          </p:txBody>
        </p:sp>
        <p:sp>
          <p:nvSpPr>
            <p:cNvPr id="630818" name="Rectangle 34">
              <a:extLst>
                <a:ext uri="{FF2B5EF4-FFF2-40B4-BE49-F238E27FC236}">
                  <a16:creationId xmlns:a16="http://schemas.microsoft.com/office/drawing/2014/main" id="{13ACAB6B-4018-6D5C-38A4-87E4864E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33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400</a:t>
              </a:r>
            </a:p>
          </p:txBody>
        </p:sp>
        <p:sp>
          <p:nvSpPr>
            <p:cNvPr id="630819" name="Rectangle 35">
              <a:extLst>
                <a:ext uri="{FF2B5EF4-FFF2-40B4-BE49-F238E27FC236}">
                  <a16:creationId xmlns:a16="http://schemas.microsoft.com/office/drawing/2014/main" id="{3F4AB40B-35EB-EB3A-10CB-9E71BDBB1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29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500</a:t>
              </a:r>
            </a:p>
          </p:txBody>
        </p:sp>
        <p:sp>
          <p:nvSpPr>
            <p:cNvPr id="630820" name="Rectangle 36">
              <a:extLst>
                <a:ext uri="{FF2B5EF4-FFF2-40B4-BE49-F238E27FC236}">
                  <a16:creationId xmlns:a16="http://schemas.microsoft.com/office/drawing/2014/main" id="{3F180BB2-CCE2-648F-7C53-4FC293D20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313" y="5256312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400" dirty="0">
                  <a:latin typeface="Arial" panose="020B0604020202020204" pitchFamily="34" charset="0"/>
                </a:rPr>
                <a:t>600</a:t>
              </a:r>
            </a:p>
          </p:txBody>
        </p:sp>
        <p:sp>
          <p:nvSpPr>
            <p:cNvPr id="630825" name="Text Box 41">
              <a:extLst>
                <a:ext uri="{FF2B5EF4-FFF2-40B4-BE49-F238E27FC236}">
                  <a16:creationId xmlns:a16="http://schemas.microsoft.com/office/drawing/2014/main" id="{70138AA3-E802-D8A0-701C-96F64D9A9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0" y="32004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26" name="Text Box 42">
              <a:extLst>
                <a:ext uri="{FF2B5EF4-FFF2-40B4-BE49-F238E27FC236}">
                  <a16:creationId xmlns:a16="http://schemas.microsoft.com/office/drawing/2014/main" id="{701AE5F3-A59F-62B8-4DE3-ACFD530C9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1000" y="36576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27" name="Text Box 43">
              <a:extLst>
                <a:ext uri="{FF2B5EF4-FFF2-40B4-BE49-F238E27FC236}">
                  <a16:creationId xmlns:a16="http://schemas.microsoft.com/office/drawing/2014/main" id="{1718C7F0-CC0A-A1B1-3BF9-6C5077126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4191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28" name="Text Box 44">
              <a:extLst>
                <a:ext uri="{FF2B5EF4-FFF2-40B4-BE49-F238E27FC236}">
                  <a16:creationId xmlns:a16="http://schemas.microsoft.com/office/drawing/2014/main" id="{9CF15D5B-E572-7C51-3F73-0F9FFB007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600" y="3429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29" name="Text Box 45">
              <a:extLst>
                <a:ext uri="{FF2B5EF4-FFF2-40B4-BE49-F238E27FC236}">
                  <a16:creationId xmlns:a16="http://schemas.microsoft.com/office/drawing/2014/main" id="{B09E0B95-7D50-4148-CEA3-DE8343E0F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3400" y="3810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0" name="Text Box 46">
              <a:extLst>
                <a:ext uri="{FF2B5EF4-FFF2-40B4-BE49-F238E27FC236}">
                  <a16:creationId xmlns:a16="http://schemas.microsoft.com/office/drawing/2014/main" id="{8DE8CE1C-BBF5-7778-3126-683964A10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600" y="25146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1" name="Text Box 47">
              <a:extLst>
                <a:ext uri="{FF2B5EF4-FFF2-40B4-BE49-F238E27FC236}">
                  <a16:creationId xmlns:a16="http://schemas.microsoft.com/office/drawing/2014/main" id="{B44B8CE2-3D46-432C-EF04-C397BD6AB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4400" y="3429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2" name="Text Box 48">
              <a:extLst>
                <a:ext uri="{FF2B5EF4-FFF2-40B4-BE49-F238E27FC236}">
                  <a16:creationId xmlns:a16="http://schemas.microsoft.com/office/drawing/2014/main" id="{768FE728-C921-EC91-1FA7-5F92BFCCE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0" y="2667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3" name="Text Box 49">
              <a:extLst>
                <a:ext uri="{FF2B5EF4-FFF2-40B4-BE49-F238E27FC236}">
                  <a16:creationId xmlns:a16="http://schemas.microsoft.com/office/drawing/2014/main" id="{DF284D70-A5EE-828A-95CD-560EE4362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4400" y="28194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4" name="Text Box 50">
              <a:extLst>
                <a:ext uri="{FF2B5EF4-FFF2-40B4-BE49-F238E27FC236}">
                  <a16:creationId xmlns:a16="http://schemas.microsoft.com/office/drawing/2014/main" id="{C1683CC8-98D8-9FF3-E0C2-37BC07514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6800" y="2971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5" name="Text Box 51">
              <a:extLst>
                <a:ext uri="{FF2B5EF4-FFF2-40B4-BE49-F238E27FC236}">
                  <a16:creationId xmlns:a16="http://schemas.microsoft.com/office/drawing/2014/main" id="{028E47D2-CAB0-DAC9-814C-13C831FA1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9200" y="31242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6" name="Text Box 52">
              <a:extLst>
                <a:ext uri="{FF2B5EF4-FFF2-40B4-BE49-F238E27FC236}">
                  <a16:creationId xmlns:a16="http://schemas.microsoft.com/office/drawing/2014/main" id="{E03742E1-A0B6-5448-8075-26E6E5C58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44958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7" name="Text Box 53">
              <a:extLst>
                <a:ext uri="{FF2B5EF4-FFF2-40B4-BE49-F238E27FC236}">
                  <a16:creationId xmlns:a16="http://schemas.microsoft.com/office/drawing/2014/main" id="{D8B4F80F-F691-BD74-F698-3D7DF536B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4196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8" name="Text Box 54">
              <a:extLst>
                <a:ext uri="{FF2B5EF4-FFF2-40B4-BE49-F238E27FC236}">
                  <a16:creationId xmlns:a16="http://schemas.microsoft.com/office/drawing/2014/main" id="{61E084B8-ADAA-0B77-7794-412E67B3E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0600" y="23622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  <p:sp>
          <p:nvSpPr>
            <p:cNvPr id="630839" name="Text Box 55">
              <a:extLst>
                <a:ext uri="{FF2B5EF4-FFF2-40B4-BE49-F238E27FC236}">
                  <a16:creationId xmlns:a16="http://schemas.microsoft.com/office/drawing/2014/main" id="{42161B57-38C8-6BF7-5F8C-47778F984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572000"/>
              <a:ext cx="254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Arial" panose="020B0604020202020204" pitchFamily="34" charset="0"/>
                </a:rPr>
                <a:t>*</a:t>
              </a:r>
            </a:p>
          </p:txBody>
        </p:sp>
      </p:grpSp>
      <p:sp>
        <p:nvSpPr>
          <p:cNvPr id="630840" name="Arc 56">
            <a:extLst>
              <a:ext uri="{FF2B5EF4-FFF2-40B4-BE49-F238E27FC236}">
                <a16:creationId xmlns:a16="http://schemas.microsoft.com/office/drawing/2014/main" id="{91D3F3C1-7DAE-4F18-5A12-AF3E9165BC92}"/>
              </a:ext>
            </a:extLst>
          </p:cNvPr>
          <p:cNvSpPr>
            <a:spLocks/>
          </p:cNvSpPr>
          <p:nvPr/>
        </p:nvSpPr>
        <p:spPr bwMode="auto">
          <a:xfrm rot="5125088">
            <a:off x="4771231" y="905669"/>
            <a:ext cx="5545138" cy="2362200"/>
          </a:xfrm>
          <a:custGeom>
            <a:avLst/>
            <a:gdLst>
              <a:gd name="G0" fmla="+- 0 0 0"/>
              <a:gd name="G1" fmla="+- 16826 0 0"/>
              <a:gd name="G2" fmla="+- 21600 0 0"/>
              <a:gd name="T0" fmla="*/ 13544 w 21600"/>
              <a:gd name="T1" fmla="*/ 0 h 17277"/>
              <a:gd name="T2" fmla="*/ 21595 w 21600"/>
              <a:gd name="T3" fmla="*/ 17277 h 17277"/>
              <a:gd name="T4" fmla="*/ 0 w 21600"/>
              <a:gd name="T5" fmla="*/ 16826 h 17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77" fill="none" extrusionOk="0">
                <a:moveTo>
                  <a:pt x="13544" y="-1"/>
                </a:moveTo>
                <a:cubicBezTo>
                  <a:pt x="18637" y="4100"/>
                  <a:pt x="21600" y="10287"/>
                  <a:pt x="21600" y="16826"/>
                </a:cubicBezTo>
                <a:cubicBezTo>
                  <a:pt x="21600" y="16976"/>
                  <a:pt x="21598" y="17126"/>
                  <a:pt x="21595" y="17277"/>
                </a:cubicBezTo>
              </a:path>
              <a:path w="21600" h="17277" stroke="0" extrusionOk="0">
                <a:moveTo>
                  <a:pt x="13544" y="-1"/>
                </a:moveTo>
                <a:cubicBezTo>
                  <a:pt x="18637" y="4100"/>
                  <a:pt x="21600" y="10287"/>
                  <a:pt x="21600" y="16826"/>
                </a:cubicBezTo>
                <a:cubicBezTo>
                  <a:pt x="21600" y="16976"/>
                  <a:pt x="21598" y="17126"/>
                  <a:pt x="21595" y="17277"/>
                </a:cubicBezTo>
                <a:lnTo>
                  <a:pt x="0" y="16826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A790C30-9B4C-B46C-4D5B-1820DDF96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5F46A-DE9C-41E7-BF2B-B4798EA5831A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530434" name="Rectangle 2">
            <a:extLst>
              <a:ext uri="{FF2B5EF4-FFF2-40B4-BE49-F238E27FC236}">
                <a16:creationId xmlns:a16="http://schemas.microsoft.com/office/drawing/2014/main" id="{42B2D482-012A-2C10-606D-A38ADEF88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259" y="264460"/>
            <a:ext cx="7391400" cy="1082675"/>
          </a:xfrm>
        </p:spPr>
        <p:txBody>
          <a:bodyPr/>
          <a:lstStyle/>
          <a:p>
            <a:r>
              <a:rPr lang="en-US" altLang="en-US" dirty="0"/>
              <a:t>Creating Transformations</a:t>
            </a:r>
          </a:p>
        </p:txBody>
      </p:sp>
      <p:sp>
        <p:nvSpPr>
          <p:cNvPr id="530435" name="Rectangle 3">
            <a:extLst>
              <a:ext uri="{FF2B5EF4-FFF2-40B4-BE49-F238E27FC236}">
                <a16:creationId xmlns:a16="http://schemas.microsoft.com/office/drawing/2014/main" id="{24B19B45-5612-18E5-3DF3-BD26E9E3BBE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51436" y="1347135"/>
            <a:ext cx="6087035" cy="4639329"/>
          </a:xfrm>
        </p:spPr>
        <p:txBody>
          <a:bodyPr/>
          <a:lstStyle/>
          <a:p>
            <a:pPr lvl="1"/>
            <a:r>
              <a:rPr lang="en-US" altLang="en-US" dirty="0"/>
              <a:t>Finding transformations used </a:t>
            </a:r>
            <a:br>
              <a:rPr lang="en-US" altLang="en-US" dirty="0"/>
            </a:br>
            <a:r>
              <a:rPr lang="en-US" altLang="en-US" dirty="0"/>
              <a:t>to be laborious</a:t>
            </a:r>
          </a:p>
          <a:p>
            <a:pPr lvl="1"/>
            <a:r>
              <a:rPr lang="en-US" altLang="en-US" dirty="0"/>
              <a:t>Computer power allows us to </a:t>
            </a:r>
            <a:br>
              <a:rPr lang="en-US" altLang="en-US" dirty="0"/>
            </a:br>
            <a:r>
              <a:rPr lang="en-US" altLang="en-US" dirty="0"/>
              <a:t>test everything </a:t>
            </a:r>
          </a:p>
          <a:p>
            <a:pPr lvl="1"/>
            <a:r>
              <a:rPr lang="en-US" altLang="en-US" dirty="0"/>
              <a:t>Methodology</a:t>
            </a:r>
          </a:p>
          <a:p>
            <a:pPr lvl="2"/>
            <a:r>
              <a:rPr lang="en-US" altLang="en-US" dirty="0"/>
              <a:t>create some common transformations of each continuous candidate variable</a:t>
            </a:r>
          </a:p>
          <a:p>
            <a:pPr lvl="2"/>
            <a:r>
              <a:rPr lang="en-US" altLang="en-US" dirty="0"/>
              <a:t>combine with any indicator variables created in the previous step and run a regression model to see which form or forms fit the best </a:t>
            </a:r>
          </a:p>
          <a:p>
            <a:pPr lvl="2"/>
            <a:endParaRPr lang="en-US" altLang="en-US" dirty="0"/>
          </a:p>
        </p:txBody>
      </p:sp>
      <p:pic>
        <p:nvPicPr>
          <p:cNvPr id="530436" name="Picture 4">
            <a:extLst>
              <a:ext uri="{FF2B5EF4-FFF2-40B4-BE49-F238E27FC236}">
                <a16:creationId xmlns:a16="http://schemas.microsoft.com/office/drawing/2014/main" id="{323233FE-95A7-20E9-2925-538A46629CA9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5871" y="1504576"/>
            <a:ext cx="3429000" cy="426352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>
            <a:extLst>
              <a:ext uri="{FF2B5EF4-FFF2-40B4-BE49-F238E27FC236}">
                <a16:creationId xmlns:a16="http://schemas.microsoft.com/office/drawing/2014/main" id="{36D18262-4DDB-DF0D-B5A9-A613C71425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120" y="168275"/>
            <a:ext cx="7391400" cy="1143000"/>
          </a:xfrm>
        </p:spPr>
        <p:txBody>
          <a:bodyPr/>
          <a:lstStyle/>
          <a:p>
            <a:r>
              <a:rPr lang="en-US" altLang="en-US" dirty="0"/>
              <a:t>Categorical Variables</a:t>
            </a:r>
          </a:p>
        </p:txBody>
      </p:sp>
      <p:sp>
        <p:nvSpPr>
          <p:cNvPr id="531459" name="Rectangle 3">
            <a:extLst>
              <a:ext uri="{FF2B5EF4-FFF2-40B4-BE49-F238E27FC236}">
                <a16:creationId xmlns:a16="http://schemas.microsoft.com/office/drawing/2014/main" id="{838ADE79-71A6-1B2E-3887-6CE0D8CC9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342" y="1458119"/>
            <a:ext cx="7924800" cy="1144588"/>
          </a:xfrm>
        </p:spPr>
        <p:txBody>
          <a:bodyPr>
            <a:normAutofit fontScale="92500"/>
          </a:bodyPr>
          <a:lstStyle/>
          <a:p>
            <a:pPr lvl="1"/>
            <a:r>
              <a:rPr lang="en-US" altLang="en-US" dirty="0"/>
              <a:t>Categorical variables are powerful predictors. </a:t>
            </a:r>
          </a:p>
          <a:p>
            <a:pPr lvl="1"/>
            <a:r>
              <a:rPr lang="en-US" altLang="en-US" dirty="0"/>
              <a:t>Issue – logistic regression uses only continuous values</a:t>
            </a:r>
          </a:p>
          <a:p>
            <a:pPr lvl="2"/>
            <a:r>
              <a:rPr lang="en-US" altLang="en-US" dirty="0"/>
              <a:t>must redesign the variables to suit this form.</a:t>
            </a:r>
          </a:p>
        </p:txBody>
      </p:sp>
      <p:sp>
        <p:nvSpPr>
          <p:cNvPr id="531468" name="Rectangle 12">
            <a:extLst>
              <a:ext uri="{FF2B5EF4-FFF2-40B4-BE49-F238E27FC236}">
                <a16:creationId xmlns:a16="http://schemas.microsoft.com/office/drawing/2014/main" id="{75EA53E0-A96E-33E7-0A08-833BA2E04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75" y="3807947"/>
            <a:ext cx="5857828" cy="1245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7663" indent="-347663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22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227013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dirty="0"/>
              <a:t>Solution – indicator variables</a:t>
            </a:r>
          </a:p>
          <a:p>
            <a:pPr lvl="2" eaLnBrk="1" hangingPunct="1"/>
            <a:r>
              <a:rPr lang="en-US" altLang="en-US" dirty="0"/>
              <a:t>have a value of </a:t>
            </a:r>
            <a:r>
              <a:rPr lang="en-US" altLang="en-US" dirty="0">
                <a:latin typeface="Courier New" panose="02070309020205020404" pitchFamily="49" charset="0"/>
              </a:rPr>
              <a:t>1</a:t>
            </a:r>
            <a:r>
              <a:rPr lang="en-US" altLang="en-US" dirty="0"/>
              <a:t> if a condition is true and </a:t>
            </a:r>
            <a:r>
              <a:rPr lang="en-US" altLang="en-US" dirty="0">
                <a:latin typeface="Courier New" panose="02070309020205020404" pitchFamily="49" charset="0"/>
              </a:rPr>
              <a:t>0</a:t>
            </a:r>
            <a:r>
              <a:rPr lang="en-US" altLang="en-US" dirty="0"/>
              <a:t> otherwise.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F7EB6C-EBCE-F121-8765-7A2E98E7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299" y="2369670"/>
            <a:ext cx="3558054" cy="406634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901" name="Rectangle 16190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03" name="Rectangle 16190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05" name="Rectangle 16190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07" name="Rectangle 16190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70C01473-EEA3-02CA-C725-D6AC11C7FEFD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Customer Life Cycle – Modeling Opportunities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623CE2-035B-010B-FC62-CB25ECCA0649}"/>
              </a:ext>
            </a:extLst>
          </p:cNvPr>
          <p:cNvGrpSpPr/>
          <p:nvPr/>
        </p:nvGrpSpPr>
        <p:grpSpPr>
          <a:xfrm>
            <a:off x="1300162" y="1723563"/>
            <a:ext cx="9736931" cy="4986337"/>
            <a:chOff x="2438400" y="1600200"/>
            <a:chExt cx="7702550" cy="4800600"/>
          </a:xfrm>
        </p:grpSpPr>
        <p:sp>
          <p:nvSpPr>
            <p:cNvPr id="161800" name="Line 8">
              <a:extLst>
                <a:ext uri="{FF2B5EF4-FFF2-40B4-BE49-F238E27FC236}">
                  <a16:creationId xmlns:a16="http://schemas.microsoft.com/office/drawing/2014/main" id="{348871D6-4FFD-C669-7E87-2883DB06CF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8600" y="1676400"/>
              <a:ext cx="0" cy="464820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 sz="3200"/>
            </a:p>
          </p:txBody>
        </p:sp>
        <p:sp>
          <p:nvSpPr>
            <p:cNvPr id="161804" name="Line 12">
              <a:extLst>
                <a:ext uri="{FF2B5EF4-FFF2-40B4-BE49-F238E27FC236}">
                  <a16:creationId xmlns:a16="http://schemas.microsoft.com/office/drawing/2014/main" id="{3411B31F-69A1-17D3-7E40-34B40B3B4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1676400"/>
              <a:ext cx="0" cy="464820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 sz="3200"/>
            </a:p>
          </p:txBody>
        </p:sp>
        <p:sp>
          <p:nvSpPr>
            <p:cNvPr id="161797" name="Rectangle 5">
              <a:extLst>
                <a:ext uri="{FF2B5EF4-FFF2-40B4-BE49-F238E27FC236}">
                  <a16:creationId xmlns:a16="http://schemas.microsoft.com/office/drawing/2014/main" id="{985BDAF4-054E-5B45-C715-2F266F90A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1676400"/>
              <a:ext cx="7543800" cy="457200"/>
            </a:xfrm>
            <a:prstGeom prst="rect">
              <a:avLst/>
            </a:prstGeom>
            <a:solidFill>
              <a:srgbClr val="6699FF">
                <a:alpha val="74001"/>
              </a:srgbClr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161835" name="Rectangle 43">
              <a:extLst>
                <a:ext uri="{FF2B5EF4-FFF2-40B4-BE49-F238E27FC236}">
                  <a16:creationId xmlns:a16="http://schemas.microsoft.com/office/drawing/2014/main" id="{977DA240-6314-98E3-7799-D14467725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2209800"/>
              <a:ext cx="7696200" cy="4191000"/>
            </a:xfrm>
            <a:prstGeom prst="rect">
              <a:avLst/>
            </a:prstGeom>
            <a:solidFill>
              <a:srgbClr val="FFFFFF">
                <a:alpha val="2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3200"/>
            </a:p>
          </p:txBody>
        </p:sp>
        <p:sp>
          <p:nvSpPr>
            <p:cNvPr id="161798" name="Text Box 6">
              <a:extLst>
                <a:ext uri="{FF2B5EF4-FFF2-40B4-BE49-F238E27FC236}">
                  <a16:creationId xmlns:a16="http://schemas.microsoft.com/office/drawing/2014/main" id="{BB1032A3-1C95-7DDC-8E5D-9815098D10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5751" y="1752601"/>
              <a:ext cx="866353" cy="355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Prospect</a:t>
              </a:r>
              <a:endParaRPr lang="en-US" altLang="en-US" sz="3200" dirty="0">
                <a:latin typeface="Arial" panose="020B0604020202020204" pitchFamily="34" charset="0"/>
              </a:endParaRPr>
            </a:p>
          </p:txBody>
        </p:sp>
        <p:sp>
          <p:nvSpPr>
            <p:cNvPr id="161799" name="Text Box 7">
              <a:extLst>
                <a:ext uri="{FF2B5EF4-FFF2-40B4-BE49-F238E27FC236}">
                  <a16:creationId xmlns:a16="http://schemas.microsoft.com/office/drawing/2014/main" id="{254237DF-7975-C6AD-2628-BEFA61350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7350" y="1752601"/>
              <a:ext cx="1353295" cy="355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New </a:t>
              </a:r>
              <a:r>
                <a:rPr lang="en-US" altLang="en-US" kern="1200" dirty="0">
                  <a:solidFill>
                    <a:schemeClr val="tx1"/>
                  </a:solidFill>
                  <a:latin typeface="Arial" panose="020B0604020202020204" pitchFamily="34" charset="0"/>
                </a:rPr>
                <a:t>Customer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61801" name="Text Box 9">
              <a:extLst>
                <a:ext uri="{FF2B5EF4-FFF2-40B4-BE49-F238E27FC236}">
                  <a16:creationId xmlns:a16="http://schemas.microsoft.com/office/drawing/2014/main" id="{5AB38850-0296-EB21-443E-E68D39A5E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0600" y="1600721"/>
              <a:ext cx="1397336" cy="622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defTabSz="758952">
                <a:spcAft>
                  <a:spcPts val="600"/>
                </a:spcAft>
              </a:pPr>
              <a:r>
                <a:rPr lang="en-US" alt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Former Customer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61832" name="Rectangle 40">
              <a:extLst>
                <a:ext uri="{FF2B5EF4-FFF2-40B4-BE49-F238E27FC236}">
                  <a16:creationId xmlns:a16="http://schemas.microsoft.com/office/drawing/2014/main" id="{CA903FA1-E9D1-8CF2-5172-B785711A0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750" y="1600200"/>
              <a:ext cx="76200" cy="48006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3200"/>
            </a:p>
          </p:txBody>
        </p:sp>
        <p:sp>
          <p:nvSpPr>
            <p:cNvPr id="161833" name="Rectangle 41">
              <a:extLst>
                <a:ext uri="{FF2B5EF4-FFF2-40B4-BE49-F238E27FC236}">
                  <a16:creationId xmlns:a16="http://schemas.microsoft.com/office/drawing/2014/main" id="{DFB91C34-1EE9-965F-6A19-2DCA018FA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750" y="1600200"/>
              <a:ext cx="76200" cy="48006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3200"/>
            </a:p>
          </p:txBody>
        </p:sp>
        <p:sp>
          <p:nvSpPr>
            <p:cNvPr id="161834" name="Rectangle 42">
              <a:extLst>
                <a:ext uri="{FF2B5EF4-FFF2-40B4-BE49-F238E27FC236}">
                  <a16:creationId xmlns:a16="http://schemas.microsoft.com/office/drawing/2014/main" id="{192CB332-7EC8-3FAE-6648-26B4D4F03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1600200"/>
              <a:ext cx="7543800" cy="762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3200"/>
            </a:p>
          </p:txBody>
        </p:sp>
        <p:sp>
          <p:nvSpPr>
            <p:cNvPr id="161836" name="Arc 44">
              <a:extLst>
                <a:ext uri="{FF2B5EF4-FFF2-40B4-BE49-F238E27FC236}">
                  <a16:creationId xmlns:a16="http://schemas.microsoft.com/office/drawing/2014/main" id="{1EC84D28-F420-3EBB-55B9-CEA27C83DD9D}"/>
                </a:ext>
              </a:extLst>
            </p:cNvPr>
            <p:cNvSpPr>
              <a:spLocks/>
            </p:cNvSpPr>
            <p:nvPr/>
          </p:nvSpPr>
          <p:spPr bwMode="auto">
            <a:xfrm rot="5151920">
              <a:off x="4306094" y="272257"/>
              <a:ext cx="2900363" cy="6635750"/>
            </a:xfrm>
            <a:custGeom>
              <a:avLst/>
              <a:gdLst>
                <a:gd name="G0" fmla="+- 0 0 0"/>
                <a:gd name="G1" fmla="+- 21340 0 0"/>
                <a:gd name="G2" fmla="+- 21600 0 0"/>
                <a:gd name="T0" fmla="*/ 3340 w 21600"/>
                <a:gd name="T1" fmla="*/ 0 h 24118"/>
                <a:gd name="T2" fmla="*/ 21421 w 21600"/>
                <a:gd name="T3" fmla="*/ 24118 h 24118"/>
                <a:gd name="T4" fmla="*/ 0 w 21600"/>
                <a:gd name="T5" fmla="*/ 21340 h 24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118" fill="none" extrusionOk="0">
                  <a:moveTo>
                    <a:pt x="3340" y="-1"/>
                  </a:moveTo>
                  <a:cubicBezTo>
                    <a:pt x="13851" y="1645"/>
                    <a:pt x="21600" y="10700"/>
                    <a:pt x="21600" y="21340"/>
                  </a:cubicBezTo>
                  <a:cubicBezTo>
                    <a:pt x="21600" y="22268"/>
                    <a:pt x="21540" y="23196"/>
                    <a:pt x="21420" y="24117"/>
                  </a:cubicBezTo>
                </a:path>
                <a:path w="21600" h="24118" stroke="0" extrusionOk="0">
                  <a:moveTo>
                    <a:pt x="3340" y="-1"/>
                  </a:moveTo>
                  <a:cubicBezTo>
                    <a:pt x="13851" y="1645"/>
                    <a:pt x="21600" y="10700"/>
                    <a:pt x="21600" y="21340"/>
                  </a:cubicBezTo>
                  <a:cubicBezTo>
                    <a:pt x="21600" y="22268"/>
                    <a:pt x="21540" y="23196"/>
                    <a:pt x="21420" y="24117"/>
                  </a:cubicBezTo>
                  <a:lnTo>
                    <a:pt x="0" y="21340"/>
                  </a:lnTo>
                  <a:close/>
                </a:path>
              </a:pathLst>
            </a:cu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3200"/>
            </a:p>
          </p:txBody>
        </p:sp>
        <p:sp>
          <p:nvSpPr>
            <p:cNvPr id="161837" name="Line 45">
              <a:extLst>
                <a:ext uri="{FF2B5EF4-FFF2-40B4-BE49-F238E27FC236}">
                  <a16:creationId xmlns:a16="http://schemas.microsoft.com/office/drawing/2014/main" id="{4511EEE3-C83D-567A-04E3-DAF16971F6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0950" y="2286000"/>
              <a:ext cx="7543800" cy="358140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 sz="3200"/>
            </a:p>
          </p:txBody>
        </p:sp>
        <p:sp>
          <p:nvSpPr>
            <p:cNvPr id="161838" name="Text Box 46">
              <a:extLst>
                <a:ext uri="{FF2B5EF4-FFF2-40B4-BE49-F238E27FC236}">
                  <a16:creationId xmlns:a16="http://schemas.microsoft.com/office/drawing/2014/main" id="{482547A3-53C6-8551-14A2-8BD7ACA5A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393">
              <a:off x="6288051" y="3472935"/>
              <a:ext cx="958922" cy="385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Revenue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161839" name="Text Box 47">
              <a:extLst>
                <a:ext uri="{FF2B5EF4-FFF2-40B4-BE49-F238E27FC236}">
                  <a16:creationId xmlns:a16="http://schemas.microsoft.com/office/drawing/2014/main" id="{B3E6EB29-6641-6A1B-BCEA-B77DDCB8C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36740">
              <a:off x="7138217" y="3623747"/>
              <a:ext cx="619078" cy="385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Profit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161840" name="Text Box 48">
              <a:extLst>
                <a:ext uri="{FF2B5EF4-FFF2-40B4-BE49-F238E27FC236}">
                  <a16:creationId xmlns:a16="http://schemas.microsoft.com/office/drawing/2014/main" id="{0587DB0A-C471-388D-9CDD-CC8837235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778317">
              <a:off x="4917423" y="4923909"/>
              <a:ext cx="563281" cy="385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Cost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161841" name="Text Box 49">
              <a:extLst>
                <a:ext uri="{FF2B5EF4-FFF2-40B4-BE49-F238E27FC236}">
                  <a16:creationId xmlns:a16="http://schemas.microsoft.com/office/drawing/2014/main" id="{0541ADC9-C339-CE3A-641E-7F6EF68CC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7151" y="5284788"/>
              <a:ext cx="574694" cy="385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Loss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161842" name="Line 50">
              <a:extLst>
                <a:ext uri="{FF2B5EF4-FFF2-40B4-BE49-F238E27FC236}">
                  <a16:creationId xmlns:a16="http://schemas.microsoft.com/office/drawing/2014/main" id="{D984357A-E965-BA55-0CD1-1659386968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4350" y="3810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 sz="3200"/>
            </a:p>
          </p:txBody>
        </p:sp>
        <p:sp>
          <p:nvSpPr>
            <p:cNvPr id="161843" name="Text Box 51">
              <a:extLst>
                <a:ext uri="{FF2B5EF4-FFF2-40B4-BE49-F238E27FC236}">
                  <a16:creationId xmlns:a16="http://schemas.microsoft.com/office/drawing/2014/main" id="{808636BF-A535-E410-A6C6-6740E4123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501395">
              <a:off x="5920605" y="4157147"/>
              <a:ext cx="619078" cy="385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Profit</a:t>
              </a:r>
              <a:endParaRPr lang="en-US" altLang="en-US" sz="2800">
                <a:latin typeface="Arial" panose="020B0604020202020204" pitchFamily="34" charset="0"/>
              </a:endParaRPr>
            </a:p>
          </p:txBody>
        </p:sp>
        <p:sp>
          <p:nvSpPr>
            <p:cNvPr id="161844" name="Rectangle 52">
              <a:extLst>
                <a:ext uri="{FF2B5EF4-FFF2-40B4-BE49-F238E27FC236}">
                  <a16:creationId xmlns:a16="http://schemas.microsoft.com/office/drawing/2014/main" id="{AE7B7F2D-A212-6F72-29C0-9D52813AB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950" y="2133600"/>
              <a:ext cx="7543800" cy="762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3200"/>
            </a:p>
          </p:txBody>
        </p:sp>
        <p:sp>
          <p:nvSpPr>
            <p:cNvPr id="161845" name="Text Box 53">
              <a:extLst>
                <a:ext uri="{FF2B5EF4-FFF2-40B4-BE49-F238E27FC236}">
                  <a16:creationId xmlns:a16="http://schemas.microsoft.com/office/drawing/2014/main" id="{155320DB-DD94-58DF-76E6-F2540A645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1" y="5562601"/>
              <a:ext cx="927221" cy="35557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rgbClr val="555555"/>
                  </a:solidFill>
                  <a:latin typeface="Arial" panose="020B0604020202020204" pitchFamily="34" charset="0"/>
                  <a:ea typeface="+mn-ea"/>
                  <a:cs typeface="+mn-cs"/>
                </a:rPr>
                <a:t>Retention</a:t>
              </a:r>
              <a:endParaRPr lang="en-US" altLang="en-US" sz="24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1846" name="Text Box 54">
              <a:extLst>
                <a:ext uri="{FF2B5EF4-FFF2-40B4-BE49-F238E27FC236}">
                  <a16:creationId xmlns:a16="http://schemas.microsoft.com/office/drawing/2014/main" id="{B5423092-9216-2EDC-3D74-3CB9E5CC1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8351" y="3657601"/>
              <a:ext cx="957654" cy="35557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Cross-sell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61847" name="Text Box 55">
              <a:extLst>
                <a:ext uri="{FF2B5EF4-FFF2-40B4-BE49-F238E27FC236}">
                  <a16:creationId xmlns:a16="http://schemas.microsoft.com/office/drawing/2014/main" id="{FCB76E8F-9195-BEB3-4AF7-47802E7E2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6151" y="3048001"/>
              <a:ext cx="714183" cy="35557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Up-sell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61848" name="Text Box 56">
              <a:extLst>
                <a:ext uri="{FF2B5EF4-FFF2-40B4-BE49-F238E27FC236}">
                  <a16:creationId xmlns:a16="http://schemas.microsoft.com/office/drawing/2014/main" id="{46788D08-6D58-2851-2094-97FEE8FA4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8897" y="3733799"/>
              <a:ext cx="551869" cy="696334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Win</a:t>
              </a:r>
            </a:p>
            <a:p>
              <a:pPr algn="ctr"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Back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61849" name="Text Box 57">
              <a:extLst>
                <a:ext uri="{FF2B5EF4-FFF2-40B4-BE49-F238E27FC236}">
                  <a16:creationId xmlns:a16="http://schemas.microsoft.com/office/drawing/2014/main" id="{54F4011C-9448-52B5-574B-F1BB83D6B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1" y="3505201"/>
              <a:ext cx="937365" cy="35557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Activation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61850" name="Text Box 58">
              <a:extLst>
                <a:ext uri="{FF2B5EF4-FFF2-40B4-BE49-F238E27FC236}">
                  <a16:creationId xmlns:a16="http://schemas.microsoft.com/office/drawing/2014/main" id="{5F6EEB77-6926-9224-EEF6-17AC1F7B7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7151" y="1752601"/>
              <a:ext cx="1931540" cy="355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Established </a:t>
              </a:r>
              <a:r>
                <a:rPr lang="en-US" altLang="en-US" kern="1200" dirty="0">
                  <a:solidFill>
                    <a:schemeClr val="tx1"/>
                  </a:solidFill>
                  <a:latin typeface="Arial" panose="020B0604020202020204" pitchFamily="34" charset="0"/>
                </a:rPr>
                <a:t>Customer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61851" name="Text Box 59">
              <a:extLst>
                <a:ext uri="{FF2B5EF4-FFF2-40B4-BE49-F238E27FC236}">
                  <a16:creationId xmlns:a16="http://schemas.microsoft.com/office/drawing/2014/main" id="{3774E36C-1C89-299C-BD41-0D861A15A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4351" y="5791201"/>
              <a:ext cx="501146" cy="35557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rgbClr val="555555"/>
                  </a:solidFill>
                  <a:latin typeface="Arial" panose="020B0604020202020204" pitchFamily="34" charset="0"/>
                  <a:ea typeface="+mn-ea"/>
                  <a:cs typeface="+mn-cs"/>
                </a:rPr>
                <a:t>Risk</a:t>
              </a:r>
              <a:endParaRPr lang="en-US" altLang="en-US" sz="24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1852" name="Text Box 60">
              <a:extLst>
                <a:ext uri="{FF2B5EF4-FFF2-40B4-BE49-F238E27FC236}">
                  <a16:creationId xmlns:a16="http://schemas.microsoft.com/office/drawing/2014/main" id="{35159472-933C-AFCA-3879-1C250E597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7551" y="5334001"/>
              <a:ext cx="501146" cy="35557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rgbClr val="555555"/>
                  </a:solidFill>
                  <a:latin typeface="Arial" panose="020B0604020202020204" pitchFamily="34" charset="0"/>
                  <a:ea typeface="+mn-ea"/>
                  <a:cs typeface="+mn-cs"/>
                </a:rPr>
                <a:t>Risk</a:t>
              </a:r>
              <a:endParaRPr lang="en-US" altLang="en-US" sz="24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1853" name="Text Box 61">
              <a:extLst>
                <a:ext uri="{FF2B5EF4-FFF2-40B4-BE49-F238E27FC236}">
                  <a16:creationId xmlns:a16="http://schemas.microsoft.com/office/drawing/2014/main" id="{BF1FE656-4D11-6B9E-AECC-BBBA8CD4F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0351" y="4800602"/>
              <a:ext cx="501146" cy="35557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rgbClr val="555555"/>
                  </a:solidFill>
                  <a:latin typeface="Arial" panose="020B0604020202020204" pitchFamily="34" charset="0"/>
                  <a:ea typeface="+mn-ea"/>
                  <a:cs typeface="+mn-cs"/>
                </a:rPr>
                <a:t>Risk</a:t>
              </a:r>
              <a:endParaRPr lang="en-US" altLang="en-US" sz="24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1854" name="Text Box 62">
              <a:extLst>
                <a:ext uri="{FF2B5EF4-FFF2-40B4-BE49-F238E27FC236}">
                  <a16:creationId xmlns:a16="http://schemas.microsoft.com/office/drawing/2014/main" id="{22EDE156-AF68-BADB-F60D-DCC09E3F3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1751" y="5638801"/>
              <a:ext cx="947510" cy="35557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Collection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61855" name="Text Box 63">
              <a:extLst>
                <a:ext uri="{FF2B5EF4-FFF2-40B4-BE49-F238E27FC236}">
                  <a16:creationId xmlns:a16="http://schemas.microsoft.com/office/drawing/2014/main" id="{44D01A6C-F317-80F7-221E-DB89A663A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0081" y="4419599"/>
              <a:ext cx="937366" cy="1037093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Customer</a:t>
              </a:r>
            </a:p>
            <a:p>
              <a:pPr algn="ctr"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Lifetime</a:t>
              </a:r>
            </a:p>
            <a:p>
              <a:pPr algn="ctr"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Value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61856" name="Text Box 64">
              <a:extLst>
                <a:ext uri="{FF2B5EF4-FFF2-40B4-BE49-F238E27FC236}">
                  <a16:creationId xmlns:a16="http://schemas.microsoft.com/office/drawing/2014/main" id="{C9E9410E-1338-2B8C-8196-ECE492DD8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9551" y="2667001"/>
              <a:ext cx="967799" cy="35557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rgbClr val="555555"/>
                  </a:solidFill>
                  <a:latin typeface="Arial" panose="020B0604020202020204" pitchFamily="34" charset="0"/>
                  <a:ea typeface="+mn-ea"/>
                  <a:cs typeface="+mn-cs"/>
                </a:rPr>
                <a:t>Response</a:t>
              </a:r>
              <a:endParaRPr lang="en-US" altLang="en-US" sz="24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1857" name="Text Box 65">
              <a:extLst>
                <a:ext uri="{FF2B5EF4-FFF2-40B4-BE49-F238E27FC236}">
                  <a16:creationId xmlns:a16="http://schemas.microsoft.com/office/drawing/2014/main" id="{94CB8E80-71DD-2685-52A2-21EEEC104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8973" y="4267201"/>
              <a:ext cx="866353" cy="1037093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Prospect</a:t>
              </a:r>
            </a:p>
            <a:p>
              <a:pPr algn="ctr"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Lifetime</a:t>
              </a:r>
            </a:p>
            <a:p>
              <a:pPr algn="ctr"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Value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61858" name="Text Box 66">
              <a:extLst>
                <a:ext uri="{FF2B5EF4-FFF2-40B4-BE49-F238E27FC236}">
                  <a16:creationId xmlns:a16="http://schemas.microsoft.com/office/drawing/2014/main" id="{D2591E92-F071-5C05-427D-E988503E2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2151" y="5715001"/>
              <a:ext cx="947510" cy="35557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58952">
                <a:spcAft>
                  <a:spcPts val="600"/>
                </a:spcAft>
              </a:pPr>
              <a:r>
                <a:rPr lang="en-US" altLang="en-US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rPr>
                <a:t>Collection</a:t>
              </a: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61896" name="Rectangle 104">
              <a:extLst>
                <a:ext uri="{FF2B5EF4-FFF2-40B4-BE49-F238E27FC236}">
                  <a16:creationId xmlns:a16="http://schemas.microsoft.com/office/drawing/2014/main" id="{047AC69A-978C-18E5-6F7A-84C33CE26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6324600"/>
              <a:ext cx="7543800" cy="762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sz="3200"/>
            </a:p>
          </p:txBody>
        </p:sp>
      </p:grp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7" name="Text Box 3">
            <a:extLst>
              <a:ext uri="{FF2B5EF4-FFF2-40B4-BE49-F238E27FC236}">
                <a16:creationId xmlns:a16="http://schemas.microsoft.com/office/drawing/2014/main" id="{8C9EA169-3BCF-DB80-65BE-F7E136DC7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105401"/>
            <a:ext cx="5562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800">
                <a:latin typeface="Arial" panose="020B0604020202020204" pitchFamily="34" charset="0"/>
              </a:rPr>
              <a:t> </a:t>
            </a:r>
            <a:r>
              <a:rPr lang="en-US" altLang="en-US" sz="2000">
                <a:latin typeface="Lucida Sans Unicode" panose="020B0602030504020204" pitchFamily="34" charset="0"/>
                <a:cs typeface="Lucida Sans Unicode" panose="020B0602030504020204" pitchFamily="34" charset="0"/>
              </a:rPr>
              <a:t>Midwest and West have similar performance and can be grouped together</a:t>
            </a:r>
          </a:p>
        </p:txBody>
      </p:sp>
      <p:sp>
        <p:nvSpPr>
          <p:cNvPr id="641028" name="Rectangle 4">
            <a:extLst>
              <a:ext uri="{FF2B5EF4-FFF2-40B4-BE49-F238E27FC236}">
                <a16:creationId xmlns:a16="http://schemas.microsoft.com/office/drawing/2014/main" id="{5E985FE3-572C-C9FD-DD41-E82159B8D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06" y="318806"/>
            <a:ext cx="7467600" cy="732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  <a:lvl2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2pPr>
            <a:lvl3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3pPr>
            <a:lvl4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4pPr>
            <a:lvl5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5pPr>
            <a:lvl6pPr marL="4572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6pPr>
            <a:lvl7pPr marL="9144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7pPr>
            <a:lvl8pPr marL="13716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8pPr>
            <a:lvl9pPr marL="18288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Preparing the Variables: Categorical</a:t>
            </a:r>
          </a:p>
        </p:txBody>
      </p:sp>
      <p:graphicFrame>
        <p:nvGraphicFramePr>
          <p:cNvPr id="641081" name="Group 57">
            <a:extLst>
              <a:ext uri="{FF2B5EF4-FFF2-40B4-BE49-F238E27FC236}">
                <a16:creationId xmlns:a16="http://schemas.microsoft.com/office/drawing/2014/main" id="{59553778-A4BB-ED06-5A63-6DDB462CFE5D}"/>
              </a:ext>
            </a:extLst>
          </p:cNvPr>
          <p:cNvGraphicFramePr>
            <a:graphicFrameLocks noGrp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3283470254"/>
              </p:ext>
            </p:extLst>
          </p:nvPr>
        </p:nvGraphicFramePr>
        <p:xfrm>
          <a:off x="1703294" y="1607671"/>
          <a:ext cx="7974106" cy="4564531"/>
        </p:xfrm>
        <a:graphic>
          <a:graphicData uri="http://schemas.openxmlformats.org/drawingml/2006/table">
            <a:tbl>
              <a:tblPr/>
              <a:tblGrid>
                <a:gridCol w="1685538">
                  <a:extLst>
                    <a:ext uri="{9D8B030D-6E8A-4147-A177-3AD203B41FA5}">
                      <a16:colId xmlns:a16="http://schemas.microsoft.com/office/drawing/2014/main" val="1362473237"/>
                    </a:ext>
                  </a:extLst>
                </a:gridCol>
                <a:gridCol w="1282352">
                  <a:extLst>
                    <a:ext uri="{9D8B030D-6E8A-4147-A177-3AD203B41FA5}">
                      <a16:colId xmlns:a16="http://schemas.microsoft.com/office/drawing/2014/main" val="2672207964"/>
                    </a:ext>
                  </a:extLst>
                </a:gridCol>
                <a:gridCol w="1332751">
                  <a:extLst>
                    <a:ext uri="{9D8B030D-6E8A-4147-A177-3AD203B41FA5}">
                      <a16:colId xmlns:a16="http://schemas.microsoft.com/office/drawing/2014/main" val="4136832623"/>
                    </a:ext>
                  </a:extLst>
                </a:gridCol>
                <a:gridCol w="1254354">
                  <a:extLst>
                    <a:ext uri="{9D8B030D-6E8A-4147-A177-3AD203B41FA5}">
                      <a16:colId xmlns:a16="http://schemas.microsoft.com/office/drawing/2014/main" val="1045376533"/>
                    </a:ext>
                  </a:extLst>
                </a:gridCol>
                <a:gridCol w="1254354">
                  <a:extLst>
                    <a:ext uri="{9D8B030D-6E8A-4147-A177-3AD203B41FA5}">
                      <a16:colId xmlns:a16="http://schemas.microsoft.com/office/drawing/2014/main" val="1481448965"/>
                    </a:ext>
                  </a:extLst>
                </a:gridCol>
                <a:gridCol w="1164757">
                  <a:extLst>
                    <a:ext uri="{9D8B030D-6E8A-4147-A177-3AD203B41FA5}">
                      <a16:colId xmlns:a16="http://schemas.microsoft.com/office/drawing/2014/main" val="566298099"/>
                    </a:ext>
                  </a:extLst>
                </a:gridCol>
              </a:tblGrid>
              <a:tr h="371573">
                <a:tc gridSpan="6"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Table of Active by Linguistic Region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770237"/>
                  </a:ext>
                </a:extLst>
              </a:tr>
              <a:tr h="369811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Active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gridSpan="4"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Regional Language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39782"/>
                  </a:ext>
                </a:extLst>
              </a:tr>
              <a:tr h="783648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Frequency</a:t>
                      </a:r>
                      <a:b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Col Pct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Hindi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Tamil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Konkani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Telegu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2158"/>
                  </a:ext>
                </a:extLst>
              </a:tr>
              <a:tr h="1248554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16,800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96.60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22,600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96.93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12,080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96.12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29,890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97.11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81,370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774685"/>
                  </a:ext>
                </a:extLst>
              </a:tr>
              <a:tr h="125031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592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3.40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716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3.07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487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3.88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889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2.89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2,684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</a:b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49147"/>
                  </a:ext>
                </a:extLst>
              </a:tr>
              <a:tr h="54063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17,392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23,316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12,567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30,779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025525" indent="-2270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84,054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47854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3137" name="Rectangle 643136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075" name="Rectangle 3">
            <a:extLst>
              <a:ext uri="{FF2B5EF4-FFF2-40B4-BE49-F238E27FC236}">
                <a16:creationId xmlns:a16="http://schemas.microsoft.com/office/drawing/2014/main" id="{F51FDCDB-C7FE-4FC1-D9C9-2FA061CC3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14" y="525982"/>
            <a:ext cx="4282983" cy="12003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  <a:lvl2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2pPr>
            <a:lvl3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3pPr>
            <a:lvl4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4pPr>
            <a:lvl5pPr>
              <a:lnSpc>
                <a:spcPts val="3600"/>
              </a:lnSpc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5pPr>
            <a:lvl6pPr marL="4572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6pPr>
            <a:lvl7pPr marL="9144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7pPr>
            <a:lvl8pPr marL="13716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8pPr>
            <a:lvl9pPr marL="18288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Preparing the Variables: Categorical </a:t>
            </a:r>
          </a:p>
        </p:txBody>
      </p:sp>
      <p:sp>
        <p:nvSpPr>
          <p:cNvPr id="643138" name="Rectangle 64313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139" name="Rectangle 6431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140" name="Rectangle 64313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074" name="Rectangle 2">
            <a:extLst>
              <a:ext uri="{FF2B5EF4-FFF2-40B4-BE49-F238E27FC236}">
                <a16:creationId xmlns:a16="http://schemas.microsoft.com/office/drawing/2014/main" id="{9CE60202-E8FF-BDAA-BAB1-1631368AB6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altLang="en-US" sz="1800"/>
              <a:t>Create two variables called “Hindi” and “Non-Hindi” with a value of ‘1’ if Regional Language = Hindi </a:t>
            </a:r>
          </a:p>
          <a:p>
            <a:pPr marL="0"/>
            <a:r>
              <a:rPr lang="en-US" altLang="en-US" sz="1800"/>
              <a:t>Regional Language = ‘Tamil’, ‘Konkani’ and Telegu is the default to “zero”</a:t>
            </a:r>
          </a:p>
        </p:txBody>
      </p:sp>
      <p:sp>
        <p:nvSpPr>
          <p:cNvPr id="643141" name="Rectangle 64314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3118" name="Group 46">
            <a:extLst>
              <a:ext uri="{FF2B5EF4-FFF2-40B4-BE49-F238E27FC236}">
                <a16:creationId xmlns:a16="http://schemas.microsoft.com/office/drawing/2014/main" id="{B8A1706B-59C8-7CE5-6806-0E9E0C2BAD16}"/>
              </a:ext>
            </a:extLst>
          </p:cNvPr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673789624"/>
              </p:ext>
            </p:extLst>
          </p:nvPr>
        </p:nvGraphicFramePr>
        <p:xfrm>
          <a:off x="576244" y="1431117"/>
          <a:ext cx="5628019" cy="3762900"/>
        </p:xfrm>
        <a:graphic>
          <a:graphicData uri="http://schemas.openxmlformats.org/drawingml/2006/table">
            <a:tbl>
              <a:tblPr firstRow="1" bandRow="1"/>
              <a:tblGrid>
                <a:gridCol w="2073897">
                  <a:extLst>
                    <a:ext uri="{9D8B030D-6E8A-4147-A177-3AD203B41FA5}">
                      <a16:colId xmlns:a16="http://schemas.microsoft.com/office/drawing/2014/main" val="43742144"/>
                    </a:ext>
                  </a:extLst>
                </a:gridCol>
                <a:gridCol w="1371385">
                  <a:extLst>
                    <a:ext uri="{9D8B030D-6E8A-4147-A177-3AD203B41FA5}">
                      <a16:colId xmlns:a16="http://schemas.microsoft.com/office/drawing/2014/main" val="3928582865"/>
                    </a:ext>
                  </a:extLst>
                </a:gridCol>
                <a:gridCol w="2182737">
                  <a:extLst>
                    <a:ext uri="{9D8B030D-6E8A-4147-A177-3AD203B41FA5}">
                      <a16:colId xmlns:a16="http://schemas.microsoft.com/office/drawing/2014/main" val="2505120168"/>
                    </a:ext>
                  </a:extLst>
                </a:gridCol>
              </a:tblGrid>
              <a:tr h="14262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Indicator</a:t>
                      </a:r>
                    </a:p>
                    <a:p>
                      <a:pPr marL="347663" marR="0" lvl="0" indent="-347663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 </a:t>
                      </a: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</a:t>
                      </a: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Non-Hindi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395151"/>
                  </a:ext>
                </a:extLst>
              </a:tr>
              <a:tr h="58417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264203"/>
                  </a:ext>
                </a:extLst>
              </a:tr>
              <a:tr h="58417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Tamil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99558"/>
                  </a:ext>
                </a:extLst>
              </a:tr>
              <a:tr h="58417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Konkani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4676"/>
                  </a:ext>
                </a:extLst>
              </a:tr>
              <a:tr h="58417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Telegu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en-US" sz="3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42481" marR="142481" marT="71241" marB="7124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685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>
            <a:extLst>
              <a:ext uri="{FF2B5EF4-FFF2-40B4-BE49-F238E27FC236}">
                <a16:creationId xmlns:a16="http://schemas.microsoft.com/office/drawing/2014/main" id="{30F98107-1237-1BB0-97D1-76D618CEE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7648" y="83672"/>
            <a:ext cx="9568328" cy="1059328"/>
          </a:xfrm>
          <a:noFill/>
          <a:ln/>
        </p:spPr>
        <p:txBody>
          <a:bodyPr vert="horz" lIns="92075" tIns="46038" rIns="92075" bIns="46038" rtlCol="0" anchor="b">
            <a:normAutofit fontScale="90000"/>
          </a:bodyPr>
          <a:lstStyle/>
          <a:p>
            <a:br>
              <a:rPr lang="en-US" altLang="en-US" sz="3200" dirty="0"/>
            </a:br>
            <a:r>
              <a:rPr lang="en-US" altLang="en-US" dirty="0"/>
              <a:t>Preparing the Variables: Interaction Detection</a:t>
            </a:r>
          </a:p>
        </p:txBody>
      </p:sp>
      <p:sp>
        <p:nvSpPr>
          <p:cNvPr id="795651" name="Rectangle 3">
            <a:extLst>
              <a:ext uri="{FF2B5EF4-FFF2-40B4-BE49-F238E27FC236}">
                <a16:creationId xmlns:a16="http://schemas.microsoft.com/office/drawing/2014/main" id="{DB7BA593-1548-C3D4-EFF7-8AF9FF52B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1770529"/>
            <a:ext cx="2286000" cy="762000"/>
          </a:xfrm>
          <a:prstGeom prst="rect">
            <a:avLst/>
          </a:prstGeom>
          <a:solidFill>
            <a:srgbClr val="EAF0F0"/>
          </a:solidFill>
          <a:ln w="12700">
            <a:solidFill>
              <a:srgbClr val="0033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Arial" panose="020B0604020202020204" pitchFamily="34" charset="0"/>
              </a:rPr>
              <a:t>Total File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Resp Rate 3.9%</a:t>
            </a:r>
          </a:p>
        </p:txBody>
      </p:sp>
      <p:sp>
        <p:nvSpPr>
          <p:cNvPr id="795652" name="Rectangle 4">
            <a:extLst>
              <a:ext uri="{FF2B5EF4-FFF2-40B4-BE49-F238E27FC236}">
                <a16:creationId xmlns:a16="http://schemas.microsoft.com/office/drawing/2014/main" id="{A1CD9E22-D269-07B3-8EF5-A42E4DF5B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2400" y="2837329"/>
            <a:ext cx="2209800" cy="685800"/>
          </a:xfrm>
          <a:prstGeom prst="rect">
            <a:avLst/>
          </a:prstGeom>
          <a:solidFill>
            <a:srgbClr val="EAF0F0"/>
          </a:solidFill>
          <a:ln w="12700">
            <a:solidFill>
              <a:srgbClr val="5E8A7E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Arial" panose="020B0604020202020204" pitchFamily="34" charset="0"/>
              </a:rPr>
              <a:t>Male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Resp Rate 4.2%</a:t>
            </a:r>
          </a:p>
        </p:txBody>
      </p:sp>
      <p:sp>
        <p:nvSpPr>
          <p:cNvPr id="795653" name="Rectangle 5">
            <a:extLst>
              <a:ext uri="{FF2B5EF4-FFF2-40B4-BE49-F238E27FC236}">
                <a16:creationId xmlns:a16="http://schemas.microsoft.com/office/drawing/2014/main" id="{4CD7B18E-1D9D-BF83-A2AA-1252A7692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600" y="2913529"/>
            <a:ext cx="2286000" cy="685800"/>
          </a:xfrm>
          <a:prstGeom prst="rect">
            <a:avLst/>
          </a:prstGeom>
          <a:solidFill>
            <a:srgbClr val="EAF0F0"/>
          </a:solidFill>
          <a:ln w="12700">
            <a:solidFill>
              <a:srgbClr val="5E8A7E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Arial" panose="020B0604020202020204" pitchFamily="34" charset="0"/>
              </a:rPr>
              <a:t>Female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  Resp Rate 2.9%</a:t>
            </a:r>
          </a:p>
        </p:txBody>
      </p:sp>
      <p:sp>
        <p:nvSpPr>
          <p:cNvPr id="795654" name="Rectangle 6">
            <a:extLst>
              <a:ext uri="{FF2B5EF4-FFF2-40B4-BE49-F238E27FC236}">
                <a16:creationId xmlns:a16="http://schemas.microsoft.com/office/drawing/2014/main" id="{0FCF3043-91E1-F9A4-E180-2B6C87538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200" y="3980329"/>
            <a:ext cx="2209800" cy="685800"/>
          </a:xfrm>
          <a:prstGeom prst="rect">
            <a:avLst/>
          </a:prstGeom>
          <a:solidFill>
            <a:srgbClr val="EAF0F0"/>
          </a:solidFill>
          <a:ln w="12700">
            <a:solidFill>
              <a:srgbClr val="5E8A7E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dirty="0">
                <a:latin typeface="Arial" panose="020B0604020202020204" pitchFamily="34" charset="0"/>
              </a:rPr>
              <a:t>&lt;30K  </a:t>
            </a:r>
          </a:p>
          <a:p>
            <a:pPr algn="ctr"/>
            <a:r>
              <a:rPr lang="en-US" altLang="en-US" sz="2000" dirty="0">
                <a:latin typeface="Arial" panose="020B0604020202020204" pitchFamily="34" charset="0"/>
              </a:rPr>
              <a:t>Resp Rate 1.7%</a:t>
            </a:r>
          </a:p>
        </p:txBody>
      </p:sp>
      <p:sp>
        <p:nvSpPr>
          <p:cNvPr id="795655" name="Rectangle 7">
            <a:extLst>
              <a:ext uri="{FF2B5EF4-FFF2-40B4-BE49-F238E27FC236}">
                <a16:creationId xmlns:a16="http://schemas.microsoft.com/office/drawing/2014/main" id="{D8A51DE1-3E1D-BF3B-4B86-7AFA76346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0" y="4970929"/>
            <a:ext cx="2286000" cy="685800"/>
          </a:xfrm>
          <a:prstGeom prst="rect">
            <a:avLst/>
          </a:prstGeom>
          <a:solidFill>
            <a:srgbClr val="EAF0F0"/>
          </a:solidFill>
          <a:ln w="12700">
            <a:solidFill>
              <a:srgbClr val="5E8A7E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dirty="0">
                <a:solidFill>
                  <a:srgbClr val="8E2200"/>
                </a:solidFill>
                <a:latin typeface="Arial" panose="020B0604020202020204" pitchFamily="34" charset="0"/>
              </a:rPr>
              <a:t>30K-45K </a:t>
            </a:r>
          </a:p>
          <a:p>
            <a:pPr algn="ctr"/>
            <a:r>
              <a:rPr lang="en-US" altLang="en-US" sz="2000" dirty="0">
                <a:solidFill>
                  <a:srgbClr val="8E2200"/>
                </a:solidFill>
                <a:latin typeface="Arial" panose="020B0604020202020204" pitchFamily="34" charset="0"/>
              </a:rPr>
              <a:t>Resp Rate 4.9%</a:t>
            </a:r>
          </a:p>
        </p:txBody>
      </p:sp>
      <p:sp>
        <p:nvSpPr>
          <p:cNvPr id="795656" name="Rectangle 8">
            <a:extLst>
              <a:ext uri="{FF2B5EF4-FFF2-40B4-BE49-F238E27FC236}">
                <a16:creationId xmlns:a16="http://schemas.microsoft.com/office/drawing/2014/main" id="{B67D7CD0-246C-51CF-397C-0D577FCF2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200" y="3827929"/>
            <a:ext cx="2209800" cy="685800"/>
          </a:xfrm>
          <a:prstGeom prst="rect">
            <a:avLst/>
          </a:prstGeom>
          <a:solidFill>
            <a:srgbClr val="EAF0F0"/>
          </a:solidFill>
          <a:ln w="12700">
            <a:solidFill>
              <a:srgbClr val="5E8A7E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dirty="0">
                <a:solidFill>
                  <a:srgbClr val="8E2200"/>
                </a:solidFill>
                <a:latin typeface="Arial" panose="020B0604020202020204" pitchFamily="34" charset="0"/>
              </a:rPr>
              <a:t>&gt;45K </a:t>
            </a:r>
          </a:p>
          <a:p>
            <a:pPr algn="ctr"/>
            <a:r>
              <a:rPr lang="en-US" altLang="en-US" sz="2000" dirty="0">
                <a:solidFill>
                  <a:srgbClr val="8E2200"/>
                </a:solidFill>
                <a:latin typeface="Arial" panose="020B0604020202020204" pitchFamily="34" charset="0"/>
              </a:rPr>
              <a:t>Resp Rate 5.6%</a:t>
            </a:r>
            <a:endParaRPr lang="en-US" altLang="en-US" dirty="0">
              <a:solidFill>
                <a:srgbClr val="8E2200"/>
              </a:solidFill>
              <a:latin typeface="Arial" panose="020B0604020202020204" pitchFamily="34" charset="0"/>
            </a:endParaRPr>
          </a:p>
        </p:txBody>
      </p:sp>
      <p:sp>
        <p:nvSpPr>
          <p:cNvPr id="795657" name="Rectangle 9">
            <a:extLst>
              <a:ext uri="{FF2B5EF4-FFF2-40B4-BE49-F238E27FC236}">
                <a16:creationId xmlns:a16="http://schemas.microsoft.com/office/drawing/2014/main" id="{118B2519-7D85-FDD9-F26B-8084C4503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00" y="5123329"/>
            <a:ext cx="2362200" cy="685800"/>
          </a:xfrm>
          <a:prstGeom prst="rect">
            <a:avLst/>
          </a:prstGeom>
          <a:solidFill>
            <a:srgbClr val="EAF0F0"/>
          </a:solidFill>
          <a:ln w="12700">
            <a:solidFill>
              <a:srgbClr val="5E8A7E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latin typeface="Arial" panose="020B0604020202020204" pitchFamily="34" charset="0"/>
              </a:rPr>
              <a:t>Age &lt; 40 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Resp Rate 0.7%</a:t>
            </a:r>
          </a:p>
        </p:txBody>
      </p:sp>
      <p:sp>
        <p:nvSpPr>
          <p:cNvPr id="795658" name="Rectangle 10">
            <a:extLst>
              <a:ext uri="{FF2B5EF4-FFF2-40B4-BE49-F238E27FC236}">
                <a16:creationId xmlns:a16="http://schemas.microsoft.com/office/drawing/2014/main" id="{2EBF3B84-B6C1-10D6-4CCD-E792209B1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800" y="4208929"/>
            <a:ext cx="2209800" cy="685800"/>
          </a:xfrm>
          <a:prstGeom prst="rect">
            <a:avLst/>
          </a:prstGeom>
          <a:solidFill>
            <a:srgbClr val="EAF0F0"/>
          </a:solidFill>
          <a:ln w="12700">
            <a:solidFill>
              <a:srgbClr val="5E8A7E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>
                <a:solidFill>
                  <a:srgbClr val="8E2200"/>
                </a:solidFill>
                <a:latin typeface="Arial" panose="020B0604020202020204" pitchFamily="34" charset="0"/>
              </a:rPr>
              <a:t>Age =&gt; 40 </a:t>
            </a:r>
          </a:p>
          <a:p>
            <a:pPr algn="ctr"/>
            <a:r>
              <a:rPr lang="en-US" altLang="en-US" sz="2000">
                <a:solidFill>
                  <a:srgbClr val="8E2200"/>
                </a:solidFill>
                <a:latin typeface="Arial" panose="020B0604020202020204" pitchFamily="34" charset="0"/>
              </a:rPr>
              <a:t>Resp Rate 4.8%</a:t>
            </a:r>
            <a:endParaRPr lang="en-US" altLang="en-US">
              <a:solidFill>
                <a:srgbClr val="8E2200"/>
              </a:solidFill>
              <a:latin typeface="Arial" panose="020B0604020202020204" pitchFamily="34" charset="0"/>
            </a:endParaRPr>
          </a:p>
        </p:txBody>
      </p:sp>
      <p:cxnSp>
        <p:nvCxnSpPr>
          <p:cNvPr id="795659" name="AutoShape 11">
            <a:extLst>
              <a:ext uri="{FF2B5EF4-FFF2-40B4-BE49-F238E27FC236}">
                <a16:creationId xmlns:a16="http://schemas.microsoft.com/office/drawing/2014/main" id="{35C1E0FB-AB76-646E-CE7E-3B2A36499BD3}"/>
              </a:ext>
            </a:extLst>
          </p:cNvPr>
          <p:cNvCxnSpPr>
            <a:cxnSpLocks noChangeShapeType="1"/>
            <a:stCxn id="795651" idx="2"/>
            <a:endCxn id="795652" idx="0"/>
          </p:cNvCxnSpPr>
          <p:nvPr/>
        </p:nvCxnSpPr>
        <p:spPr bwMode="auto">
          <a:xfrm flipH="1">
            <a:off x="3797300" y="2532529"/>
            <a:ext cx="1943100" cy="304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5660" name="AutoShape 12">
            <a:extLst>
              <a:ext uri="{FF2B5EF4-FFF2-40B4-BE49-F238E27FC236}">
                <a16:creationId xmlns:a16="http://schemas.microsoft.com/office/drawing/2014/main" id="{F3F44B18-52AB-A121-B319-F426058CB14B}"/>
              </a:ext>
            </a:extLst>
          </p:cNvPr>
          <p:cNvCxnSpPr>
            <a:cxnSpLocks noChangeShapeType="1"/>
            <a:stCxn id="795652" idx="2"/>
            <a:endCxn id="795654" idx="0"/>
          </p:cNvCxnSpPr>
          <p:nvPr/>
        </p:nvCxnSpPr>
        <p:spPr bwMode="auto">
          <a:xfrm flipH="1">
            <a:off x="2578100" y="3523129"/>
            <a:ext cx="12192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5661" name="AutoShape 13">
            <a:extLst>
              <a:ext uri="{FF2B5EF4-FFF2-40B4-BE49-F238E27FC236}">
                <a16:creationId xmlns:a16="http://schemas.microsoft.com/office/drawing/2014/main" id="{3B21444B-7FCE-7669-09B4-0453CC5067C6}"/>
              </a:ext>
            </a:extLst>
          </p:cNvPr>
          <p:cNvCxnSpPr>
            <a:cxnSpLocks noChangeShapeType="1"/>
            <a:stCxn id="795652" idx="2"/>
          </p:cNvCxnSpPr>
          <p:nvPr/>
        </p:nvCxnSpPr>
        <p:spPr bwMode="auto">
          <a:xfrm>
            <a:off x="3797300" y="3523129"/>
            <a:ext cx="495300" cy="1447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5662" name="AutoShape 14">
            <a:extLst>
              <a:ext uri="{FF2B5EF4-FFF2-40B4-BE49-F238E27FC236}">
                <a16:creationId xmlns:a16="http://schemas.microsoft.com/office/drawing/2014/main" id="{39AFE1D4-2C34-569F-5A58-B43E93F00A49}"/>
              </a:ext>
            </a:extLst>
          </p:cNvPr>
          <p:cNvCxnSpPr>
            <a:cxnSpLocks noChangeShapeType="1"/>
            <a:stCxn id="795652" idx="2"/>
            <a:endCxn id="795656" idx="0"/>
          </p:cNvCxnSpPr>
          <p:nvPr/>
        </p:nvCxnSpPr>
        <p:spPr bwMode="auto">
          <a:xfrm>
            <a:off x="3797300" y="3523129"/>
            <a:ext cx="2209800" cy="304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5663" name="AutoShape 15">
            <a:extLst>
              <a:ext uri="{FF2B5EF4-FFF2-40B4-BE49-F238E27FC236}">
                <a16:creationId xmlns:a16="http://schemas.microsoft.com/office/drawing/2014/main" id="{77CE1093-A34F-C74D-6D44-549099C22925}"/>
              </a:ext>
            </a:extLst>
          </p:cNvPr>
          <p:cNvCxnSpPr>
            <a:cxnSpLocks noChangeShapeType="1"/>
            <a:stCxn id="795651" idx="2"/>
            <a:endCxn id="795653" idx="0"/>
          </p:cNvCxnSpPr>
          <p:nvPr/>
        </p:nvCxnSpPr>
        <p:spPr bwMode="auto">
          <a:xfrm>
            <a:off x="5740400" y="2532529"/>
            <a:ext cx="1981200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5664" name="AutoShape 16">
            <a:extLst>
              <a:ext uri="{FF2B5EF4-FFF2-40B4-BE49-F238E27FC236}">
                <a16:creationId xmlns:a16="http://schemas.microsoft.com/office/drawing/2014/main" id="{32D06045-5B98-603E-D81A-30050F3222B5}"/>
              </a:ext>
            </a:extLst>
          </p:cNvPr>
          <p:cNvCxnSpPr>
            <a:cxnSpLocks noChangeShapeType="1"/>
            <a:stCxn id="795653" idx="2"/>
            <a:endCxn id="795657" idx="0"/>
          </p:cNvCxnSpPr>
          <p:nvPr/>
        </p:nvCxnSpPr>
        <p:spPr bwMode="auto">
          <a:xfrm flipH="1">
            <a:off x="7073900" y="3599329"/>
            <a:ext cx="647700" cy="1524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5665" name="AutoShape 17">
            <a:extLst>
              <a:ext uri="{FF2B5EF4-FFF2-40B4-BE49-F238E27FC236}">
                <a16:creationId xmlns:a16="http://schemas.microsoft.com/office/drawing/2014/main" id="{B18134D1-5094-9EE2-FBDD-92B3E412E385}"/>
              </a:ext>
            </a:extLst>
          </p:cNvPr>
          <p:cNvCxnSpPr>
            <a:cxnSpLocks noChangeShapeType="1"/>
            <a:stCxn id="795653" idx="2"/>
            <a:endCxn id="795658" idx="0"/>
          </p:cNvCxnSpPr>
          <p:nvPr/>
        </p:nvCxnSpPr>
        <p:spPr bwMode="auto">
          <a:xfrm>
            <a:off x="7721600" y="3599329"/>
            <a:ext cx="118110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5666" name="Text Box 18">
            <a:extLst>
              <a:ext uri="{FF2B5EF4-FFF2-40B4-BE49-F238E27FC236}">
                <a16:creationId xmlns:a16="http://schemas.microsoft.com/office/drawing/2014/main" id="{F0CE5747-F681-DFDC-03BF-86F275C16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0600" y="1618129"/>
            <a:ext cx="25844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2800">
                <a:latin typeface="Arial" panose="020B0604020202020204" pitchFamily="34" charset="0"/>
              </a:rPr>
              <a:t>Classification</a:t>
            </a:r>
          </a:p>
          <a:p>
            <a:pPr algn="ctr"/>
            <a:r>
              <a:rPr lang="en-US" altLang="en-US" sz="2800">
                <a:latin typeface="Arial" panose="020B0604020202020204" pitchFamily="34" charset="0"/>
              </a:rPr>
              <a:t>Tree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03" name="Rectangle 53250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2482" name="Rectangle 2">
            <a:extLst>
              <a:ext uri="{FF2B5EF4-FFF2-40B4-BE49-F238E27FC236}">
                <a16:creationId xmlns:a16="http://schemas.microsoft.com/office/drawing/2014/main" id="{1C547AF5-ADC3-2BFD-FAA3-CBD5F4045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/>
              <a:t>Preparing the Final Modeling Data Set</a:t>
            </a:r>
            <a:endParaRPr lang="en-US" altLang="en-US" dirty="0"/>
          </a:p>
        </p:txBody>
      </p:sp>
      <p:sp>
        <p:nvSpPr>
          <p:cNvPr id="532483" name="Rectangle 3">
            <a:extLst>
              <a:ext uri="{FF2B5EF4-FFF2-40B4-BE49-F238E27FC236}">
                <a16:creationId xmlns:a16="http://schemas.microsoft.com/office/drawing/2014/main" id="{316ACED5-C916-31ED-1244-366357DCD66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altLang="en-US" dirty="0"/>
              <a:t>The variable transformation is complete.</a:t>
            </a:r>
          </a:p>
          <a:p>
            <a:pPr lvl="1"/>
            <a:r>
              <a:rPr lang="en-US" altLang="en-US" dirty="0"/>
              <a:t>Now we create a final modeling data set that contains only powerful candidate variables.</a:t>
            </a:r>
          </a:p>
          <a:p>
            <a:pPr lvl="1"/>
            <a:r>
              <a:rPr lang="en-US" altLang="en-US" dirty="0"/>
              <a:t>Let the fun begin!</a:t>
            </a:r>
          </a:p>
        </p:txBody>
      </p:sp>
      <p:pic>
        <p:nvPicPr>
          <p:cNvPr id="532485" name="Picture 5" descr="A close-up of numbers on a table&#10;&#10;AI-generated content may be incorrect.">
            <a:extLst>
              <a:ext uri="{FF2B5EF4-FFF2-40B4-BE49-F238E27FC236}">
                <a16:creationId xmlns:a16="http://schemas.microsoft.com/office/drawing/2014/main" id="{DD67E528-81B3-9E2E-93DD-03706D7C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0" r="9081" b="1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0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50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7704" name="Rectangle 797703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706" name="Rectangle 797705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7708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7710" name="Oval 797709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7712" name="Arc 797711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7698" name="Rectangle 2">
            <a:extLst>
              <a:ext uri="{FF2B5EF4-FFF2-40B4-BE49-F238E27FC236}">
                <a16:creationId xmlns:a16="http://schemas.microsoft.com/office/drawing/2014/main" id="{F117D46C-4E07-2A93-1CEA-5B9A33F753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altLang="en-US"/>
              <a:t>Building the Model</a:t>
            </a:r>
          </a:p>
        </p:txBody>
      </p:sp>
      <p:sp>
        <p:nvSpPr>
          <p:cNvPr id="797699" name="Rectangle 3">
            <a:extLst>
              <a:ext uri="{FF2B5EF4-FFF2-40B4-BE49-F238E27FC236}">
                <a16:creationId xmlns:a16="http://schemas.microsoft.com/office/drawing/2014/main" id="{E4F7B88C-C6F4-2E79-FBB8-79AF2E8088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 altLang="en-US"/>
              <a:t>Processing the logistic regression</a:t>
            </a:r>
          </a:p>
          <a:p>
            <a:pPr algn="r"/>
            <a:endParaRPr lang="en-US" alt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6169" name="Rectangle 47616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171" name="Freeform: Shape 47617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6162" name="Rectangle 2">
            <a:extLst>
              <a:ext uri="{FF2B5EF4-FFF2-40B4-BE49-F238E27FC236}">
                <a16:creationId xmlns:a16="http://schemas.microsoft.com/office/drawing/2014/main" id="{2325338B-3AD0-080A-B097-5B76B0DB09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643467"/>
            <a:ext cx="5030693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Logistic Regression – My Favorite!</a:t>
            </a:r>
          </a:p>
        </p:txBody>
      </p:sp>
      <p:sp>
        <p:nvSpPr>
          <p:cNvPr id="476163" name="Rectangle 3">
            <a:extLst>
              <a:ext uri="{FF2B5EF4-FFF2-40B4-BE49-F238E27FC236}">
                <a16:creationId xmlns:a16="http://schemas.microsoft.com/office/drawing/2014/main" id="{D411E68E-9C53-6E02-4C5D-79AC6502833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altLang="en-US" sz="2000"/>
              <a:t>Uses continuous values to predict discrete outcome</a:t>
            </a:r>
          </a:p>
          <a:p>
            <a:pPr lvl="2"/>
            <a:r>
              <a:rPr lang="en-US" altLang="en-US"/>
              <a:t>Powerful</a:t>
            </a:r>
          </a:p>
          <a:p>
            <a:pPr lvl="2"/>
            <a:r>
              <a:rPr lang="en-US" altLang="en-US"/>
              <a:t>Robust</a:t>
            </a:r>
          </a:p>
          <a:p>
            <a:pPr lvl="2"/>
            <a:r>
              <a:rPr lang="en-US" altLang="en-US"/>
              <a:t>Easy </a:t>
            </a:r>
          </a:p>
          <a:p>
            <a:pPr lvl="1"/>
            <a:r>
              <a:rPr lang="en-US" altLang="en-US" sz="2000"/>
              <a:t>Selection Methods</a:t>
            </a:r>
          </a:p>
          <a:p>
            <a:pPr lvl="2"/>
            <a:r>
              <a:rPr lang="en-US" altLang="en-US"/>
              <a:t>Stepwise</a:t>
            </a:r>
          </a:p>
          <a:p>
            <a:pPr lvl="2"/>
            <a:r>
              <a:rPr lang="en-US" altLang="en-US"/>
              <a:t>Backward</a:t>
            </a:r>
          </a:p>
          <a:p>
            <a:pPr lvl="2"/>
            <a:r>
              <a:rPr lang="en-US" altLang="en-US"/>
              <a:t>Score</a:t>
            </a:r>
          </a:p>
        </p:txBody>
      </p:sp>
      <p:pic>
        <p:nvPicPr>
          <p:cNvPr id="476164" name="Picture 4">
            <a:extLst>
              <a:ext uri="{FF2B5EF4-FFF2-40B4-BE49-F238E27FC236}">
                <a16:creationId xmlns:a16="http://schemas.microsoft.com/office/drawing/2014/main" id="{05F942E9-A977-B38A-30C0-8575DC2F23A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141" y="643234"/>
            <a:ext cx="4363236" cy="55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0299" name="Rectangle 48029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0283" name="Graphic 480282" descr="Statistics">
            <a:extLst>
              <a:ext uri="{FF2B5EF4-FFF2-40B4-BE49-F238E27FC236}">
                <a16:creationId xmlns:a16="http://schemas.microsoft.com/office/drawing/2014/main" id="{A597FFF5-992F-BAC0-F33E-21294321E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480301" name="Freeform: Shape 480300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80258" name="Rectangle 2">
            <a:extLst>
              <a:ext uri="{FF2B5EF4-FFF2-40B4-BE49-F238E27FC236}">
                <a16:creationId xmlns:a16="http://schemas.microsoft.com/office/drawing/2014/main" id="{B051C6E8-0AEC-D264-4364-F929B167D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Stepwise Selection</a:t>
            </a:r>
          </a:p>
        </p:txBody>
      </p:sp>
      <p:sp>
        <p:nvSpPr>
          <p:cNvPr id="480303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259" name="Rectangle 3">
            <a:extLst>
              <a:ext uri="{FF2B5EF4-FFF2-40B4-BE49-F238E27FC236}">
                <a16:creationId xmlns:a16="http://schemas.microsoft.com/office/drawing/2014/main" id="{75EDC63E-E6D6-DDE6-E09F-366035B6B30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759354" y="2798064"/>
            <a:ext cx="5461095" cy="34176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altLang="en-US" sz="1500">
                <a:solidFill>
                  <a:srgbClr val="FFFFFF"/>
                </a:solidFill>
              </a:rPr>
              <a:t>Strongest predictive variable enters the model. </a:t>
            </a:r>
          </a:p>
          <a:p>
            <a:pPr lvl="1"/>
            <a:r>
              <a:rPr lang="en-US" altLang="en-US" sz="1500">
                <a:solidFill>
                  <a:srgbClr val="FFFFFF"/>
                </a:solidFill>
              </a:rPr>
              <a:t>Each time a new variable enters the model, the individual predictive power of the remaining variables not in the model is recalculated. </a:t>
            </a:r>
          </a:p>
          <a:p>
            <a:pPr lvl="2"/>
            <a:r>
              <a:rPr lang="en-US" altLang="en-US" sz="1500">
                <a:solidFill>
                  <a:srgbClr val="FFFFFF"/>
                </a:solidFill>
              </a:rPr>
              <a:t>Also, the multivariate chi-square or incremental predictive power </a:t>
            </a:r>
            <a:br>
              <a:rPr lang="en-US" altLang="en-US" sz="1500">
                <a:solidFill>
                  <a:srgbClr val="FFFFFF"/>
                </a:solidFill>
              </a:rPr>
            </a:br>
            <a:r>
              <a:rPr lang="en-US" altLang="en-US" sz="1500">
                <a:solidFill>
                  <a:srgbClr val="FFFFFF"/>
                </a:solidFill>
              </a:rPr>
              <a:t>of each predictive variable in the model is recalculated.</a:t>
            </a:r>
          </a:p>
          <a:p>
            <a:pPr lvl="1"/>
            <a:r>
              <a:rPr lang="en-US" altLang="en-US" sz="1500">
                <a:solidFill>
                  <a:srgbClr val="FFFFFF"/>
                </a:solidFill>
              </a:rPr>
              <a:t>The main difference is that if any variable, newly entered or already in the model, becomes insignificant after it or another variable enters, it is removed. </a:t>
            </a:r>
          </a:p>
          <a:p>
            <a:pPr lvl="1"/>
            <a:r>
              <a:rPr lang="en-US" altLang="en-US" sz="1500">
                <a:solidFill>
                  <a:srgbClr val="FFFFFF"/>
                </a:solidFill>
              </a:rPr>
              <a:t>Main disadvantage is slower processing time because each step considers every variable for entry or removal.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232" name="Rectangle 82023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234" name="Freeform: Shape 82023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226" name="Rectangle 2">
            <a:extLst>
              <a:ext uri="{FF2B5EF4-FFF2-40B4-BE49-F238E27FC236}">
                <a16:creationId xmlns:a16="http://schemas.microsoft.com/office/drawing/2014/main" id="{76053DC0-D1DB-D614-C6F2-55AE8D12C6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Backward Selection</a:t>
            </a:r>
          </a:p>
        </p:txBody>
      </p:sp>
      <p:sp>
        <p:nvSpPr>
          <p:cNvPr id="820236" name="Arc 82023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227" name="Rectangle 3">
            <a:extLst>
              <a:ext uri="{FF2B5EF4-FFF2-40B4-BE49-F238E27FC236}">
                <a16:creationId xmlns:a16="http://schemas.microsoft.com/office/drawing/2014/main" id="{C502E5AC-8CF2-42E3-8A76-B9188577D09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altLang="en-US"/>
              <a:t>Begins with all the variables in the model.</a:t>
            </a:r>
          </a:p>
          <a:p>
            <a:pPr lvl="2"/>
            <a:r>
              <a:rPr lang="en-US" altLang="en-US"/>
              <a:t>Each variable considered in conjunction with all other variables. </a:t>
            </a:r>
          </a:p>
          <a:p>
            <a:pPr lvl="1"/>
            <a:r>
              <a:rPr lang="en-US" altLang="en-US"/>
              <a:t>Removes any variable whose predictive power is insignificant, beginning with the most insignificant variable.</a:t>
            </a:r>
          </a:p>
          <a:p>
            <a:pPr lvl="2"/>
            <a:r>
              <a:rPr lang="en-US" altLang="en-US"/>
              <a:t>After each variable is removed, the multivariate </a:t>
            </a:r>
            <a:br>
              <a:rPr lang="en-US" altLang="en-US"/>
            </a:br>
            <a:r>
              <a:rPr lang="en-US" altLang="en-US"/>
              <a:t>chi-square for all variables still in the model is recalculated with one less variable. This continues until all remaining variables have multivariate significance.  </a:t>
            </a:r>
          </a:p>
          <a:p>
            <a:pPr lvl="1"/>
            <a:r>
              <a:rPr lang="en-US" altLang="en-US"/>
              <a:t>Benefits: It allows variables with low individual (univariate) significance to be considered as a group for entry in the model.</a:t>
            </a:r>
          </a:p>
          <a:p>
            <a:pPr lvl="2"/>
            <a:r>
              <a:rPr lang="en-US" altLang="en-US"/>
              <a:t>The resulting model may depend on more equal contributions of many variables instead of the dominance of one or two very powerful variables.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1289" name="Rectangle 48128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1291" name="Freeform: Shape 48129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81284" name="Picture 4">
            <a:extLst>
              <a:ext uri="{FF2B5EF4-FFF2-40B4-BE49-F238E27FC236}">
                <a16:creationId xmlns:a16="http://schemas.microsoft.com/office/drawing/2014/main" id="{8DE95194-9D6F-5043-4E32-4C68F832FC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53" y="1318228"/>
            <a:ext cx="4777381" cy="404883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293" name="Arc 48129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1282" name="Rectangle 2">
            <a:extLst>
              <a:ext uri="{FF2B5EF4-FFF2-40B4-BE49-F238E27FC236}">
                <a16:creationId xmlns:a16="http://schemas.microsoft.com/office/drawing/2014/main" id="{90191E17-2E50-2264-1331-A38F2A136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Score Selection</a:t>
            </a:r>
          </a:p>
        </p:txBody>
      </p:sp>
      <p:sp>
        <p:nvSpPr>
          <p:cNvPr id="481283" name="Rectangle 3">
            <a:extLst>
              <a:ext uri="{FF2B5EF4-FFF2-40B4-BE49-F238E27FC236}">
                <a16:creationId xmlns:a16="http://schemas.microsoft.com/office/drawing/2014/main" id="{419F5922-DCA6-E1E2-4E47-BA569099A38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1500"/>
              <a:t>Constructs models using all possible subsets of variables within the list of candidate variables using the highest likelihood score (chi-square) statistic. </a:t>
            </a:r>
          </a:p>
          <a:p>
            <a:r>
              <a:rPr lang="en-US" altLang="en-US" sz="1500"/>
              <a:t>Also known as the best subsets method.</a:t>
            </a:r>
          </a:p>
          <a:p>
            <a:r>
              <a:rPr lang="en-US" altLang="en-US" sz="1500"/>
              <a:t>Does not derive the model coefficients.</a:t>
            </a:r>
          </a:p>
          <a:p>
            <a:pPr lvl="1"/>
            <a:r>
              <a:rPr lang="en-US" altLang="en-US" sz="1500"/>
              <a:t>Simply lists the best variables for each model along with overall chi-square.</a:t>
            </a: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>
            <a:extLst>
              <a:ext uri="{FF2B5EF4-FFF2-40B4-BE49-F238E27FC236}">
                <a16:creationId xmlns:a16="http://schemas.microsoft.com/office/drawing/2014/main" id="{8ACE0904-3E90-9271-89A7-B644178CD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0541" y="255494"/>
            <a:ext cx="7772400" cy="838200"/>
          </a:xfrm>
          <a:noFill/>
          <a:ln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Model Output</a:t>
            </a:r>
          </a:p>
        </p:txBody>
      </p:sp>
      <p:sp>
        <p:nvSpPr>
          <p:cNvPr id="651267" name="Rectangle 3">
            <a:extLst>
              <a:ext uri="{FF2B5EF4-FFF2-40B4-BE49-F238E27FC236}">
                <a16:creationId xmlns:a16="http://schemas.microsoft.com/office/drawing/2014/main" id="{FC98CA1E-1827-F635-B34C-9F8FCFA51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White">
          <a:xfrm>
            <a:off x="2910541" y="5260325"/>
            <a:ext cx="7386918" cy="1064275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b="1" dirty="0"/>
              <a:t>p(active) = P = 1/(1+e</a:t>
            </a:r>
            <a:r>
              <a:rPr lang="en-US" altLang="en-US" sz="1600" b="1" baseline="30000" dirty="0"/>
              <a:t>-(B</a:t>
            </a:r>
            <a:r>
              <a:rPr lang="en-US" altLang="en-US" sz="1200" b="1" baseline="18000" dirty="0"/>
              <a:t>0</a:t>
            </a:r>
            <a:r>
              <a:rPr lang="en-US" altLang="en-US" sz="1600" b="1" baseline="30000" dirty="0"/>
              <a:t> + B</a:t>
            </a:r>
            <a:r>
              <a:rPr lang="en-US" altLang="en-US" sz="1200" b="1" baseline="18000" dirty="0"/>
              <a:t>1</a:t>
            </a:r>
            <a:r>
              <a:rPr lang="en-US" altLang="en-US" sz="1600" b="1" baseline="30000" dirty="0"/>
              <a:t>X</a:t>
            </a:r>
            <a:r>
              <a:rPr lang="en-US" altLang="en-US" sz="1200" b="1" baseline="18000" dirty="0"/>
              <a:t>1</a:t>
            </a:r>
            <a:r>
              <a:rPr lang="en-US" altLang="en-US" sz="1600" b="1" baseline="30000" dirty="0"/>
              <a:t>+ b</a:t>
            </a:r>
            <a:r>
              <a:rPr lang="en-US" altLang="en-US" sz="1200" b="1" baseline="18000" dirty="0"/>
              <a:t>2</a:t>
            </a:r>
            <a:r>
              <a:rPr lang="en-US" altLang="en-US" sz="1600" b="1" baseline="30000" dirty="0"/>
              <a:t>X</a:t>
            </a:r>
            <a:r>
              <a:rPr lang="en-US" altLang="en-US" sz="1200" b="1" baseline="18000" dirty="0"/>
              <a:t>2</a:t>
            </a:r>
            <a:r>
              <a:rPr lang="en-US" altLang="en-US" sz="1600" b="1" baseline="30000" dirty="0"/>
              <a:t>+…</a:t>
            </a:r>
            <a:r>
              <a:rPr lang="en-US" altLang="en-US" sz="1600" b="1" baseline="30000" dirty="0" err="1"/>
              <a:t>B</a:t>
            </a:r>
            <a:r>
              <a:rPr lang="en-US" altLang="en-US" sz="1200" b="1" baseline="18000" dirty="0" err="1"/>
              <a:t>n</a:t>
            </a:r>
            <a:r>
              <a:rPr lang="en-US" altLang="en-US" sz="1600" b="1" baseline="30000" dirty="0" err="1"/>
              <a:t>X</a:t>
            </a:r>
            <a:r>
              <a:rPr lang="en-US" altLang="en-US" sz="1200" b="1" baseline="18000" dirty="0" err="1"/>
              <a:t>n</a:t>
            </a:r>
            <a:r>
              <a:rPr lang="en-US" altLang="en-US" sz="1600" b="1" baseline="30000" dirty="0"/>
              <a:t>)</a:t>
            </a:r>
            <a:r>
              <a:rPr lang="en-US" altLang="en-US" sz="1600" b="1" dirty="0"/>
              <a:t>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b="1" dirty="0"/>
              <a:t>p(active)</a:t>
            </a:r>
            <a:r>
              <a:rPr lang="en-US" altLang="en-US" sz="1500" b="1" dirty="0"/>
              <a:t> = </a:t>
            </a:r>
            <a:r>
              <a:rPr lang="en-US" altLang="en-US" sz="1500" b="1" u="sng" dirty="0"/>
              <a:t>exp(b</a:t>
            </a:r>
            <a:r>
              <a:rPr lang="en-US" altLang="en-US" sz="1500" b="1" u="sng" baseline="-25000" dirty="0"/>
              <a:t>0</a:t>
            </a:r>
            <a:r>
              <a:rPr lang="en-US" altLang="en-US" sz="1500" b="1" u="sng" dirty="0"/>
              <a:t> + b</a:t>
            </a:r>
            <a:r>
              <a:rPr lang="en-US" altLang="en-US" sz="1500" b="1" u="sng" baseline="-25000" dirty="0"/>
              <a:t>1</a:t>
            </a:r>
            <a:r>
              <a:rPr lang="en-US" altLang="en-US" sz="1500" b="1" u="sng" dirty="0"/>
              <a:t>X</a:t>
            </a:r>
            <a:r>
              <a:rPr lang="en-US" altLang="en-US" sz="1500" b="1" u="sng" baseline="-25000" dirty="0"/>
              <a:t>1</a:t>
            </a:r>
            <a:r>
              <a:rPr lang="en-US" altLang="en-US" sz="1500" b="1" u="sng" dirty="0"/>
              <a:t> + b</a:t>
            </a:r>
            <a:r>
              <a:rPr lang="en-US" altLang="en-US" sz="1500" b="1" u="sng" baseline="-25000" dirty="0"/>
              <a:t>2</a:t>
            </a:r>
            <a:r>
              <a:rPr lang="en-US" altLang="en-US" sz="1500" b="1" u="sng" dirty="0"/>
              <a:t>X</a:t>
            </a:r>
            <a:r>
              <a:rPr lang="en-US" altLang="en-US" sz="1500" b="1" u="sng" baseline="-25000" dirty="0"/>
              <a:t>2</a:t>
            </a:r>
            <a:r>
              <a:rPr lang="en-US" altLang="en-US" sz="1500" b="1" u="sng" dirty="0"/>
              <a:t> + … + </a:t>
            </a:r>
            <a:r>
              <a:rPr lang="en-US" altLang="en-US" sz="1500" b="1" u="sng" dirty="0" err="1"/>
              <a:t>b</a:t>
            </a:r>
            <a:r>
              <a:rPr lang="en-US" altLang="en-US" sz="1500" b="1" u="sng" baseline="-25000" dirty="0" err="1"/>
              <a:t>n</a:t>
            </a:r>
            <a:r>
              <a:rPr lang="en-US" altLang="en-US" sz="1500" b="1" u="sng" dirty="0" err="1"/>
              <a:t>X</a:t>
            </a:r>
            <a:r>
              <a:rPr lang="en-US" altLang="en-US" sz="1500" b="1" u="sng" baseline="-25000" dirty="0" err="1"/>
              <a:t>n</a:t>
            </a:r>
            <a:r>
              <a:rPr lang="en-US" altLang="en-US" sz="1500" b="1" u="sng" dirty="0"/>
              <a:t> 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500" b="1" dirty="0"/>
              <a:t>           (1 + exp(b</a:t>
            </a:r>
            <a:r>
              <a:rPr lang="en-US" altLang="en-US" sz="1500" b="1" baseline="-25000" dirty="0"/>
              <a:t>0</a:t>
            </a:r>
            <a:r>
              <a:rPr lang="en-US" altLang="en-US" sz="1500" b="1" dirty="0"/>
              <a:t> + b</a:t>
            </a:r>
            <a:r>
              <a:rPr lang="en-US" altLang="en-US" sz="1500" b="1" baseline="-25000" dirty="0"/>
              <a:t>1</a:t>
            </a:r>
            <a:r>
              <a:rPr lang="en-US" altLang="en-US" sz="1500" b="1" dirty="0"/>
              <a:t>X</a:t>
            </a:r>
            <a:r>
              <a:rPr lang="en-US" altLang="en-US" sz="1500" b="1" baseline="-25000" dirty="0"/>
              <a:t>1</a:t>
            </a:r>
            <a:r>
              <a:rPr lang="en-US" altLang="en-US" sz="1500" b="1" dirty="0"/>
              <a:t> + b</a:t>
            </a:r>
            <a:r>
              <a:rPr lang="en-US" altLang="en-US" sz="1500" b="1" baseline="-25000" dirty="0"/>
              <a:t>2</a:t>
            </a:r>
            <a:r>
              <a:rPr lang="en-US" altLang="en-US" sz="1500" b="1" dirty="0"/>
              <a:t>X</a:t>
            </a:r>
            <a:r>
              <a:rPr lang="en-US" altLang="en-US" sz="1500" b="1" baseline="-25000" dirty="0"/>
              <a:t>2</a:t>
            </a:r>
            <a:r>
              <a:rPr lang="en-US" altLang="en-US" sz="1500" b="1" dirty="0"/>
              <a:t> + … + </a:t>
            </a:r>
            <a:r>
              <a:rPr lang="en-US" altLang="en-US" sz="1500" b="1" dirty="0" err="1"/>
              <a:t>b</a:t>
            </a:r>
            <a:r>
              <a:rPr lang="en-US" altLang="en-US" sz="1500" b="1" baseline="-25000" dirty="0" err="1"/>
              <a:t>n</a:t>
            </a:r>
            <a:r>
              <a:rPr lang="en-US" altLang="en-US" sz="1500" b="1" dirty="0" err="1"/>
              <a:t>X</a:t>
            </a:r>
            <a:r>
              <a:rPr lang="en-US" altLang="en-US" sz="1500" b="1" baseline="-25000" dirty="0" err="1"/>
              <a:t>n</a:t>
            </a:r>
            <a:r>
              <a:rPr lang="en-US" altLang="en-US" sz="1500" b="1" dirty="0"/>
              <a:t> )</a:t>
            </a:r>
            <a:endParaRPr lang="en-US" altLang="en-US" sz="1700" b="1" dirty="0"/>
          </a:p>
        </p:txBody>
      </p:sp>
      <p:graphicFrame>
        <p:nvGraphicFramePr>
          <p:cNvPr id="651268" name="Object 4">
            <a:extLst>
              <a:ext uri="{FF2B5EF4-FFF2-40B4-BE49-F238E27FC236}">
                <a16:creationId xmlns:a16="http://schemas.microsoft.com/office/drawing/2014/main" id="{6907A479-9F8F-4D67-2AA8-095CB3B229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02291"/>
              </p:ext>
            </p:extLst>
          </p:nvPr>
        </p:nvGraphicFramePr>
        <p:xfrm>
          <a:off x="1789954" y="1428378"/>
          <a:ext cx="7286625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8239049" imgH="3914851" progId="Excel.Sheet.8">
                  <p:embed/>
                </p:oleObj>
              </mc:Choice>
              <mc:Fallback>
                <p:oleObj name="Worksheet" r:id="rId3" imgW="8239049" imgH="3914851" progId="Excel.Sheet.8">
                  <p:embed/>
                  <p:pic>
                    <p:nvPicPr>
                      <p:cNvPr id="651268" name="Object 4">
                        <a:extLst>
                          <a:ext uri="{FF2B5EF4-FFF2-40B4-BE49-F238E27FC236}">
                            <a16:creationId xmlns:a16="http://schemas.microsoft.com/office/drawing/2014/main" id="{6907A479-9F8F-4D67-2AA8-095CB3B229D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1789954" y="1428378"/>
                        <a:ext cx="7286625" cy="349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977" name="Rectangle 168976">
            <a:extLst>
              <a:ext uri="{FF2B5EF4-FFF2-40B4-BE49-F238E27FC236}">
                <a16:creationId xmlns:a16="http://schemas.microsoft.com/office/drawing/2014/main" id="{50DF6B93-F3AC-40E0-8651-89582E5E8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79" name="Rectangle 168978">
            <a:extLst>
              <a:ext uri="{FF2B5EF4-FFF2-40B4-BE49-F238E27FC236}">
                <a16:creationId xmlns:a16="http://schemas.microsoft.com/office/drawing/2014/main" id="{E8027539-FDC1-4BD7-ABD3-2C968846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53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81" name="Rectangle 168980">
            <a:extLst>
              <a:ext uri="{FF2B5EF4-FFF2-40B4-BE49-F238E27FC236}">
                <a16:creationId xmlns:a16="http://schemas.microsoft.com/office/drawing/2014/main" id="{8746EFA5-E6C7-4867-8011-E729148E8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6742953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06A4092E-1500-DB2E-A4B7-1A7D4B9810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799" y="1158949"/>
            <a:ext cx="5461225" cy="1118087"/>
          </a:xfrm>
        </p:spPr>
        <p:txBody>
          <a:bodyPr anchor="b">
            <a:normAutofit/>
          </a:bodyPr>
          <a:lstStyle/>
          <a:p>
            <a:pPr algn="ctr"/>
            <a:r>
              <a:rPr lang="en-U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Response</a:t>
            </a:r>
          </a:p>
        </p:txBody>
      </p:sp>
      <p:sp>
        <p:nvSpPr>
          <p:cNvPr id="168964" name="Rectangle 4">
            <a:extLst>
              <a:ext uri="{FF2B5EF4-FFF2-40B4-BE49-F238E27FC236}">
                <a16:creationId xmlns:a16="http://schemas.microsoft.com/office/drawing/2014/main" id="{612DAF5A-A21F-60DA-D1B4-8F6E02678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5799" y="2563907"/>
            <a:ext cx="5461225" cy="2976191"/>
          </a:xfrm>
        </p:spPr>
        <p:txBody>
          <a:bodyPr anchor="t">
            <a:normAutofit/>
          </a:bodyPr>
          <a:lstStyle/>
          <a:p>
            <a:r>
              <a: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Most common first model</a:t>
            </a:r>
          </a:p>
          <a:p>
            <a:r>
              <a: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Works for all direct channels</a:t>
            </a:r>
          </a:p>
          <a:p>
            <a:pPr lvl="1"/>
            <a:r>
              <a: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Mail</a:t>
            </a:r>
          </a:p>
          <a:p>
            <a:pPr lvl="1"/>
            <a:r>
              <a: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Phone</a:t>
            </a:r>
          </a:p>
          <a:p>
            <a:pPr lvl="1"/>
            <a:r>
              <a:rPr lang="en-US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E-mail</a:t>
            </a:r>
          </a:p>
          <a:p>
            <a:pPr lvl="1"/>
            <a:endParaRPr lang="en-US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8972" name="Picture 12">
            <a:extLst>
              <a:ext uri="{FF2B5EF4-FFF2-40B4-BE49-F238E27FC236}">
                <a16:creationId xmlns:a16="http://schemas.microsoft.com/office/drawing/2014/main" id="{4A6963C1-8C5B-7FFC-C501-B7C507A3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316"/>
          <a:stretch/>
        </p:blipFill>
        <p:spPr bwMode="auto">
          <a:xfrm>
            <a:off x="8779933" y="685798"/>
            <a:ext cx="2726267" cy="24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70" name="Picture 10">
            <a:extLst>
              <a:ext uri="{FF2B5EF4-FFF2-40B4-BE49-F238E27FC236}">
                <a16:creationId xmlns:a16="http://schemas.microsoft.com/office/drawing/2014/main" id="{66341925-E490-AC35-4F90-D6F21874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r="14144" b="4"/>
          <a:stretch/>
        </p:blipFill>
        <p:spPr bwMode="auto">
          <a:xfrm>
            <a:off x="8779933" y="3750732"/>
            <a:ext cx="2726267" cy="24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2740" name="Rectangle 48273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306" name="Rectangle 2">
            <a:extLst>
              <a:ext uri="{FF2B5EF4-FFF2-40B4-BE49-F238E27FC236}">
                <a16:creationId xmlns:a16="http://schemas.microsoft.com/office/drawing/2014/main" id="{9AF1875A-25CD-0841-509E-E4CB1DE07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Gains Table</a:t>
            </a:r>
          </a:p>
        </p:txBody>
      </p:sp>
      <p:sp>
        <p:nvSpPr>
          <p:cNvPr id="48274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2735" name="Group 431">
            <a:extLst>
              <a:ext uri="{FF2B5EF4-FFF2-40B4-BE49-F238E27FC236}">
                <a16:creationId xmlns:a16="http://schemas.microsoft.com/office/drawing/2014/main" id="{9B22496A-C5D0-78FA-B468-86612F4B4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87672"/>
              </p:ext>
            </p:extLst>
          </p:nvPr>
        </p:nvGraphicFramePr>
        <p:xfrm>
          <a:off x="1447702" y="2633472"/>
          <a:ext cx="9293553" cy="3586362"/>
        </p:xfrm>
        <a:graphic>
          <a:graphicData uri="http://schemas.openxmlformats.org/drawingml/2006/table">
            <a:tbl>
              <a:tblPr firstRow="1" bandRow="1"/>
              <a:tblGrid>
                <a:gridCol w="718421">
                  <a:extLst>
                    <a:ext uri="{9D8B030D-6E8A-4147-A177-3AD203B41FA5}">
                      <a16:colId xmlns:a16="http://schemas.microsoft.com/office/drawing/2014/main" val="3790306259"/>
                    </a:ext>
                  </a:extLst>
                </a:gridCol>
                <a:gridCol w="806613">
                  <a:extLst>
                    <a:ext uri="{9D8B030D-6E8A-4147-A177-3AD203B41FA5}">
                      <a16:colId xmlns:a16="http://schemas.microsoft.com/office/drawing/2014/main" val="1987069273"/>
                    </a:ext>
                  </a:extLst>
                </a:gridCol>
                <a:gridCol w="897447">
                  <a:extLst>
                    <a:ext uri="{9D8B030D-6E8A-4147-A177-3AD203B41FA5}">
                      <a16:colId xmlns:a16="http://schemas.microsoft.com/office/drawing/2014/main" val="2609412869"/>
                    </a:ext>
                  </a:extLst>
                </a:gridCol>
                <a:gridCol w="780188">
                  <a:extLst>
                    <a:ext uri="{9D8B030D-6E8A-4147-A177-3AD203B41FA5}">
                      <a16:colId xmlns:a16="http://schemas.microsoft.com/office/drawing/2014/main" val="26859230"/>
                    </a:ext>
                  </a:extLst>
                </a:gridCol>
                <a:gridCol w="846250">
                  <a:extLst>
                    <a:ext uri="{9D8B030D-6E8A-4147-A177-3AD203B41FA5}">
                      <a16:colId xmlns:a16="http://schemas.microsoft.com/office/drawing/2014/main" val="2531967011"/>
                    </a:ext>
                  </a:extLst>
                </a:gridCol>
                <a:gridCol w="927175">
                  <a:extLst>
                    <a:ext uri="{9D8B030D-6E8A-4147-A177-3AD203B41FA5}">
                      <a16:colId xmlns:a16="http://schemas.microsoft.com/office/drawing/2014/main" val="1333432969"/>
                    </a:ext>
                  </a:extLst>
                </a:gridCol>
                <a:gridCol w="931469">
                  <a:extLst>
                    <a:ext uri="{9D8B030D-6E8A-4147-A177-3AD203B41FA5}">
                      <a16:colId xmlns:a16="http://schemas.microsoft.com/office/drawing/2014/main" val="3401776356"/>
                    </a:ext>
                  </a:extLst>
                </a:gridCol>
                <a:gridCol w="927176">
                  <a:extLst>
                    <a:ext uri="{9D8B030D-6E8A-4147-A177-3AD203B41FA5}">
                      <a16:colId xmlns:a16="http://schemas.microsoft.com/office/drawing/2014/main" val="2828546499"/>
                    </a:ext>
                  </a:extLst>
                </a:gridCol>
                <a:gridCol w="1169291">
                  <a:extLst>
                    <a:ext uri="{9D8B030D-6E8A-4147-A177-3AD203B41FA5}">
                      <a16:colId xmlns:a16="http://schemas.microsoft.com/office/drawing/2014/main" val="3740778392"/>
                    </a:ext>
                  </a:extLst>
                </a:gridCol>
                <a:gridCol w="624943">
                  <a:extLst>
                    <a:ext uri="{9D8B030D-6E8A-4147-A177-3AD203B41FA5}">
                      <a16:colId xmlns:a16="http://schemas.microsoft.com/office/drawing/2014/main" val="894612760"/>
                    </a:ext>
                  </a:extLst>
                </a:gridCol>
                <a:gridCol w="664580">
                  <a:extLst>
                    <a:ext uri="{9D8B030D-6E8A-4147-A177-3AD203B41FA5}">
                      <a16:colId xmlns:a16="http://schemas.microsoft.com/office/drawing/2014/main" val="3403175894"/>
                    </a:ext>
                  </a:extLst>
                </a:gridCol>
              </a:tblGrid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Predicted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Total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 #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 % of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Cum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395870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Decile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Active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Active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Actives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Actives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Actives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Actives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Lift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Lift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775929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9,855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2.29%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2.29%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226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25.08%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226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25.08%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251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251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8631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9,864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1.59%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1.57%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155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17.20%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381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42.29%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172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211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26066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9,856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1.19%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1.67%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112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12.43%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493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54.72%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124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182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776896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9,862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1.49%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94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587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65.15%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104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163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05627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9,859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68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7.55%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655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72.70%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75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145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41029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9,858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1.22%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67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7.44%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722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80.13%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74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134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073836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9,853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57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779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86.46%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63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124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15132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9,857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1.05%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52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5.77%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831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92.23%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58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626173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9,865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42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873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96.89%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47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108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669325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9,862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28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3.11%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901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31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100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342591"/>
                  </a:ext>
                </a:extLst>
              </a:tr>
              <a:tr h="275874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98,591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901 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100.00%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129" marR="95129" marT="47564" marB="4756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7716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4952" name="Rectangle 59495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954" name="Freeform: Shape 59495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4946" name="Rectangle 2">
            <a:extLst>
              <a:ext uri="{FF2B5EF4-FFF2-40B4-BE49-F238E27FC236}">
                <a16:creationId xmlns:a16="http://schemas.microsoft.com/office/drawing/2014/main" id="{FCD69BA8-275D-97A1-7AFF-77D59696CE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271" y="10518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Lift</a:t>
            </a:r>
          </a:p>
        </p:txBody>
      </p:sp>
      <p:sp>
        <p:nvSpPr>
          <p:cNvPr id="594956" name="Arc 59495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4947" name="Rectangle 3">
            <a:extLst>
              <a:ext uri="{FF2B5EF4-FFF2-40B4-BE49-F238E27FC236}">
                <a16:creationId xmlns:a16="http://schemas.microsoft.com/office/drawing/2014/main" id="{2ED22A66-4DC7-F159-0C36-01208B496FB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66905" y="1164438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en-US" sz="2000" b="1" dirty="0"/>
              <a:t>Lift = model efficiency</a:t>
            </a:r>
          </a:p>
          <a:p>
            <a:pPr marL="0"/>
            <a:r>
              <a:rPr lang="en-US" altLang="en-US" sz="2000" dirty="0"/>
              <a:t>It measures model performance versus random or average performance for a given depth of file.</a:t>
            </a:r>
          </a:p>
          <a:p>
            <a:pPr marL="0"/>
            <a:endParaRPr lang="en-US" altLang="en-US" sz="2000" dirty="0"/>
          </a:p>
          <a:p>
            <a:pPr marL="0" indent="0">
              <a:buNone/>
            </a:pPr>
            <a:r>
              <a:rPr lang="en-US" altLang="en-US" sz="2000" b="1" dirty="0"/>
              <a:t>Example: 25-variable model</a:t>
            </a:r>
          </a:p>
          <a:p>
            <a:pPr marL="0"/>
            <a:r>
              <a:rPr lang="en-US" altLang="en-US" sz="2000" dirty="0"/>
              <a:t>At 30% of the file, using the model we capture </a:t>
            </a:r>
            <a:br>
              <a:rPr lang="en-US" altLang="en-US" sz="2000" dirty="0"/>
            </a:br>
            <a:r>
              <a:rPr lang="en-US" altLang="en-US" sz="2000" dirty="0"/>
              <a:t>(226 + 155 + 112) / 901 =  54.72% of the responders.</a:t>
            </a:r>
          </a:p>
          <a:p>
            <a:pPr marL="0"/>
            <a:endParaRPr lang="en-US" altLang="en-US" sz="2000" b="1" dirty="0"/>
          </a:p>
          <a:p>
            <a:pPr marL="0" indent="0">
              <a:buNone/>
            </a:pPr>
            <a:r>
              <a:rPr lang="en-US" altLang="en-US" sz="2000" b="1" dirty="0"/>
              <a:t>Lift = 54.72/30*100 = 182 or 54.72/30 = 1.82</a:t>
            </a:r>
          </a:p>
          <a:p>
            <a:pPr marL="0"/>
            <a:r>
              <a:rPr lang="en-US" altLang="en-US" sz="2000" dirty="0"/>
              <a:t>We say that at 30% of the file the lift is 1.82. This is equivalent to saying that we get an 82% higher than average response rate at a 30% depth of file, or that the model does 1.82 times better than average at 30% depth of file.   </a:t>
            </a:r>
          </a:p>
          <a:p>
            <a:pPr marL="0"/>
            <a:endParaRPr lang="en-US" altLang="en-US" sz="2000" dirty="0"/>
          </a:p>
          <a:p>
            <a:pPr marL="0"/>
            <a:endParaRPr lang="en-US" altLang="en-US" sz="2000" dirty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>
            <a:extLst>
              <a:ext uri="{FF2B5EF4-FFF2-40B4-BE49-F238E27FC236}">
                <a16:creationId xmlns:a16="http://schemas.microsoft.com/office/drawing/2014/main" id="{D7541678-B78C-C98B-F550-B5D796312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9494" y="0"/>
            <a:ext cx="10515600" cy="1325563"/>
          </a:xfrm>
        </p:spPr>
        <p:txBody>
          <a:bodyPr/>
          <a:lstStyle/>
          <a:p>
            <a:r>
              <a:rPr lang="en-US" altLang="en-US" dirty="0"/>
              <a:t>Gains Chart</a:t>
            </a:r>
          </a:p>
        </p:txBody>
      </p:sp>
      <p:graphicFrame>
        <p:nvGraphicFramePr>
          <p:cNvPr id="483331" name="Object 3">
            <a:extLst>
              <a:ext uri="{FF2B5EF4-FFF2-40B4-BE49-F238E27FC236}">
                <a16:creationId xmlns:a16="http://schemas.microsoft.com/office/drawing/2014/main" id="{2B3A8F0D-1ACE-3875-8E6E-27571DF5993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744979"/>
              </p:ext>
            </p:extLst>
          </p:nvPr>
        </p:nvGraphicFramePr>
        <p:xfrm>
          <a:off x="1769035" y="1021905"/>
          <a:ext cx="7679765" cy="530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5057851" imgH="3810000" progId="Excel.Chart.8">
                  <p:embed/>
                </p:oleObj>
              </mc:Choice>
              <mc:Fallback>
                <p:oleObj name="Chart" r:id="rId3" imgW="5057851" imgH="3810000" progId="Excel.Chart.8">
                  <p:embed/>
                  <p:pic>
                    <p:nvPicPr>
                      <p:cNvPr id="483331" name="Object 3">
                        <a:extLst>
                          <a:ext uri="{FF2B5EF4-FFF2-40B4-BE49-F238E27FC236}">
                            <a16:creationId xmlns:a16="http://schemas.microsoft.com/office/drawing/2014/main" id="{2B3A8F0D-1ACE-3875-8E6E-27571DF599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9035" y="1021905"/>
                        <a:ext cx="7679765" cy="5302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157" name="Picture 433156" descr="Colorful pins linked with threads">
            <a:extLst>
              <a:ext uri="{FF2B5EF4-FFF2-40B4-BE49-F238E27FC236}">
                <a16:creationId xmlns:a16="http://schemas.microsoft.com/office/drawing/2014/main" id="{9EBCCB70-05EF-82F5-45EE-56640719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1" b="14290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433161" name="Rectangle 433160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163" name="Rectangle 433162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33165" name="Rectangle 433164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33154" name="Rectangle 2">
            <a:extLst>
              <a:ext uri="{FF2B5EF4-FFF2-40B4-BE49-F238E27FC236}">
                <a16:creationId xmlns:a16="http://schemas.microsoft.com/office/drawing/2014/main" id="{5304836A-D4AC-5459-A9BA-F7E53E07E2B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59029" y="1936866"/>
            <a:ext cx="4849044" cy="2839273"/>
          </a:xfrm>
        </p:spPr>
        <p:txBody>
          <a:bodyPr>
            <a:normAutofit/>
          </a:bodyPr>
          <a:lstStyle/>
          <a:p>
            <a:pPr algn="l"/>
            <a:r>
              <a:rPr lang="en-US" altLang="en-US" sz="3600">
                <a:solidFill>
                  <a:srgbClr val="FFFFFF"/>
                </a:solidFill>
              </a:rPr>
              <a:t>Validating the Model</a:t>
            </a:r>
          </a:p>
        </p:txBody>
      </p:sp>
      <p:sp>
        <p:nvSpPr>
          <p:cNvPr id="433155" name="Rectangle 3">
            <a:extLst>
              <a:ext uri="{FF2B5EF4-FFF2-40B4-BE49-F238E27FC236}">
                <a16:creationId xmlns:a16="http://schemas.microsoft.com/office/drawing/2014/main" id="{3FDE01AE-AA5E-562B-3E0A-8E5D51BEC30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59028" y="4873600"/>
            <a:ext cx="4849044" cy="1183602"/>
          </a:xfrm>
        </p:spPr>
        <p:txBody>
          <a:bodyPr>
            <a:normAutofit/>
          </a:bodyPr>
          <a:lstStyle/>
          <a:p>
            <a:pPr algn="l"/>
            <a:r>
              <a:rPr lang="en-US" altLang="en-US" sz="2000">
                <a:solidFill>
                  <a:srgbClr val="FFFFFF"/>
                </a:solidFill>
              </a:rPr>
              <a:t>How do we know if it really works?</a:t>
            </a:r>
          </a:p>
        </p:txBody>
      </p:sp>
      <p:sp>
        <p:nvSpPr>
          <p:cNvPr id="433167" name="Rectangle 433166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1898" name="Rectangle 42189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1900" name="Rectangle 42189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1890" name="Rectangle 2">
            <a:extLst>
              <a:ext uri="{FF2B5EF4-FFF2-40B4-BE49-F238E27FC236}">
                <a16:creationId xmlns:a16="http://schemas.microsoft.com/office/drawing/2014/main" id="{65BDD7D4-9132-5B15-3576-2FA8647EB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altLang="en-US" sz="3200"/>
              <a:t>Validating the Model</a:t>
            </a:r>
          </a:p>
        </p:txBody>
      </p:sp>
      <p:sp>
        <p:nvSpPr>
          <p:cNvPr id="421902" name="Rectangle 42190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1904" name="Rectangle 42190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1891" name="Rectangle 3">
            <a:extLst>
              <a:ext uri="{FF2B5EF4-FFF2-40B4-BE49-F238E27FC236}">
                <a16:creationId xmlns:a16="http://schemas.microsoft.com/office/drawing/2014/main" id="{EBD505E7-EE62-EC9C-4E5E-E6E8789464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lvl="1"/>
            <a:r>
              <a:rPr lang="en-US" altLang="en-US" sz="1800"/>
              <a:t>Scoring an alternate data set</a:t>
            </a:r>
          </a:p>
          <a:p>
            <a:pPr lvl="1"/>
            <a:r>
              <a:rPr lang="en-US" altLang="en-US" sz="1800"/>
              <a:t>Bootstrapping</a:t>
            </a:r>
          </a:p>
          <a:p>
            <a:pPr lvl="1"/>
            <a:r>
              <a:rPr lang="en-US" altLang="en-US" sz="1800"/>
              <a:t>Key variable analysis</a:t>
            </a:r>
          </a:p>
        </p:txBody>
      </p:sp>
      <p:pic>
        <p:nvPicPr>
          <p:cNvPr id="421892" name="Picture 4">
            <a:extLst>
              <a:ext uri="{FF2B5EF4-FFF2-40B4-BE49-F238E27FC236}">
                <a16:creationId xmlns:a16="http://schemas.microsoft.com/office/drawing/2014/main" id="{A285E190-A7E9-11CE-36BE-4A32DB10406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70" y="2734056"/>
            <a:ext cx="9443851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1893" name="Rectangle 5">
            <a:extLst>
              <a:ext uri="{FF2B5EF4-FFF2-40B4-BE49-F238E27FC236}">
                <a16:creationId xmlns:a16="http://schemas.microsoft.com/office/drawing/2014/main" id="{CFCB51D8-3ED4-0AB6-4A2A-23DAAF06C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371600"/>
            <a:ext cx="6553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7663" indent="-347663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22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227013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90000"/>
              </a:lnSpc>
            </a:pPr>
            <a:endParaRPr lang="en-US" altLang="en-US" sz="2000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2922" name="Rectangle 42292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914" name="Rectangle 2">
            <a:extLst>
              <a:ext uri="{FF2B5EF4-FFF2-40B4-BE49-F238E27FC236}">
                <a16:creationId xmlns:a16="http://schemas.microsoft.com/office/drawing/2014/main" id="{A0697B12-C4D5-E210-D5DA-229DE0730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5200"/>
              <a:t>Scoring an Alternate Data Set</a:t>
            </a:r>
          </a:p>
        </p:txBody>
      </p:sp>
      <p:sp>
        <p:nvSpPr>
          <p:cNvPr id="422924" name="Rectangle 422923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2926" name="Rectangle 422925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2916" name="Picture 4">
            <a:extLst>
              <a:ext uri="{FF2B5EF4-FFF2-40B4-BE49-F238E27FC236}">
                <a16:creationId xmlns:a16="http://schemas.microsoft.com/office/drawing/2014/main" id="{AE2FD593-56F4-A33E-A592-695C839195A7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39" y="331311"/>
            <a:ext cx="3790910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2915" name="Rectangle 3">
            <a:extLst>
              <a:ext uri="{FF2B5EF4-FFF2-40B4-BE49-F238E27FC236}">
                <a16:creationId xmlns:a16="http://schemas.microsoft.com/office/drawing/2014/main" id="{6247CF7A-99E9-7F83-2383-8C53159450F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12648" y="3355848"/>
            <a:ext cx="6272784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altLang="en-US" sz="2200"/>
              <a:t>Models often deteriorate when scored on a data set that was not used in model development.</a:t>
            </a:r>
          </a:p>
          <a:p>
            <a:pPr lvl="1"/>
            <a:r>
              <a:rPr lang="en-US" altLang="en-US" sz="2200"/>
              <a:t>A similar campaign from a different time period or geographic area is good for validation.</a:t>
            </a:r>
          </a:p>
        </p:txBody>
      </p:sp>
      <p:pic>
        <p:nvPicPr>
          <p:cNvPr id="422917" name="Picture 5">
            <a:extLst>
              <a:ext uri="{FF2B5EF4-FFF2-40B4-BE49-F238E27FC236}">
                <a16:creationId xmlns:a16="http://schemas.microsoft.com/office/drawing/2014/main" id="{A7FDAFE7-CF39-A056-F449-BB70C52F609C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05" y="3343830"/>
            <a:ext cx="4183978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EC7898-346E-BC3D-DA77-E31F082621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1176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9EE1CA-3430-4F1F-9484-F16479AD56DB}" type="slidenum">
              <a:rPr lang="en-US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00" name="Rectangle 4">
            <a:extLst>
              <a:ext uri="{FF2B5EF4-FFF2-40B4-BE49-F238E27FC236}">
                <a16:creationId xmlns:a16="http://schemas.microsoft.com/office/drawing/2014/main" id="{EC6BE6D6-D4A9-8332-65A7-28A2D7C5B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211" y="0"/>
            <a:ext cx="8077200" cy="1431925"/>
          </a:xfrm>
        </p:spPr>
        <p:txBody>
          <a:bodyPr/>
          <a:lstStyle/>
          <a:p>
            <a:r>
              <a:rPr lang="en-US" altLang="en-US" dirty="0"/>
              <a:t>Scoring Validation Comparison</a:t>
            </a:r>
          </a:p>
        </p:txBody>
      </p:sp>
      <p:graphicFrame>
        <p:nvGraphicFramePr>
          <p:cNvPr id="516099" name="Object 3">
            <a:extLst>
              <a:ext uri="{FF2B5EF4-FFF2-40B4-BE49-F238E27FC236}">
                <a16:creationId xmlns:a16="http://schemas.microsoft.com/office/drawing/2014/main" id="{94D4BD64-3108-2AE0-DD43-0BCB7D08F6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923813"/>
              </p:ext>
            </p:extLst>
          </p:nvPr>
        </p:nvGraphicFramePr>
        <p:xfrm>
          <a:off x="1846729" y="1355873"/>
          <a:ext cx="8522447" cy="522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5248351" imgH="3286049" progId="Excel.Chart.8">
                  <p:embed/>
                </p:oleObj>
              </mc:Choice>
              <mc:Fallback>
                <p:oleObj name="Chart" r:id="rId3" imgW="5248351" imgH="3286049" progId="Excel.Chart.8">
                  <p:embed/>
                  <p:pic>
                    <p:nvPicPr>
                      <p:cNvPr id="516099" name="Object 3">
                        <a:extLst>
                          <a:ext uri="{FF2B5EF4-FFF2-40B4-BE49-F238E27FC236}">
                            <a16:creationId xmlns:a16="http://schemas.microsoft.com/office/drawing/2014/main" id="{94D4BD64-3108-2AE0-DD43-0BCB7D08F6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729" y="1355873"/>
                        <a:ext cx="8522447" cy="52203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3386" name="Rectangle 613385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3378" name="Rectangle 2">
            <a:extLst>
              <a:ext uri="{FF2B5EF4-FFF2-40B4-BE49-F238E27FC236}">
                <a16:creationId xmlns:a16="http://schemas.microsoft.com/office/drawing/2014/main" id="{66AD0583-2F08-FBDE-8C94-8DA650E1AD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Bootstrapping</a:t>
            </a:r>
          </a:p>
        </p:txBody>
      </p:sp>
      <p:sp>
        <p:nvSpPr>
          <p:cNvPr id="613388" name="Freeform: Shape 613387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3379" name="Rectangle 3">
            <a:extLst>
              <a:ext uri="{FF2B5EF4-FFF2-40B4-BE49-F238E27FC236}">
                <a16:creationId xmlns:a16="http://schemas.microsoft.com/office/drawing/2014/main" id="{E8B379F7-73ED-AE0C-1F95-F0E5D1E12B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altLang="en-US" sz="2200"/>
              <a:t>Validation technique that uses resampling.</a:t>
            </a:r>
          </a:p>
          <a:p>
            <a:pPr lvl="1"/>
            <a:r>
              <a:rPr lang="en-US" altLang="en-US" sz="2200"/>
              <a:t>Provides an empirical estimation based on experience and observation instead of a parametric estimation based on a system or distribution.</a:t>
            </a:r>
          </a:p>
          <a:p>
            <a:pPr lvl="1"/>
            <a:r>
              <a:rPr lang="en-US" altLang="en-US" sz="2200"/>
              <a:t>Detects over-fitting by using repeated samples to validate the results of a model. </a:t>
            </a:r>
          </a:p>
          <a:p>
            <a:pPr lvl="1"/>
            <a:r>
              <a:rPr lang="en-US" altLang="en-US" sz="2200"/>
              <a:t>Allows for confidence intervals around estimates to aid in campaign performance predictions. </a:t>
            </a:r>
          </a:p>
        </p:txBody>
      </p:sp>
      <p:sp>
        <p:nvSpPr>
          <p:cNvPr id="613390" name="Oval 613389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3381" name="Picture 5">
            <a:extLst>
              <a:ext uri="{FF2B5EF4-FFF2-40B4-BE49-F238E27FC236}">
                <a16:creationId xmlns:a16="http://schemas.microsoft.com/office/drawing/2014/main" id="{CE936576-3B62-86BD-7A75-8B2CA78378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84" y="1466651"/>
            <a:ext cx="3781051" cy="328071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3392" name="Freeform: Shape 613391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613394" name="Straight Connector 613393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3396" name="Freeform: Shape 613395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3398" name="Freeform: Shape 613397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CFCF55B-2550-7600-0F3D-753AFF05D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030244" y="6356350"/>
            <a:ext cx="13235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698304-1716-45CE-9771-EDB686C4C4F0}" type="slidenum">
              <a:rPr lang="en-US" alt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77</a:t>
            </a:fld>
            <a:endParaRPr lang="en-US" alt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13400" name="Freeform: Shape 613399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>
            <a:extLst>
              <a:ext uri="{FF2B5EF4-FFF2-40B4-BE49-F238E27FC236}">
                <a16:creationId xmlns:a16="http://schemas.microsoft.com/office/drawing/2014/main" id="{C2DB582F-27DC-C08F-8083-6116A84C2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542" y="31752"/>
            <a:ext cx="7391400" cy="1143000"/>
          </a:xfrm>
        </p:spPr>
        <p:txBody>
          <a:bodyPr/>
          <a:lstStyle/>
          <a:p>
            <a:r>
              <a:rPr lang="en-US" altLang="en-US" dirty="0"/>
              <a:t>Bootstrapping Output for Lift</a:t>
            </a:r>
          </a:p>
        </p:txBody>
      </p:sp>
      <p:sp>
        <p:nvSpPr>
          <p:cNvPr id="423942" name="Rectangle 6">
            <a:extLst>
              <a:ext uri="{FF2B5EF4-FFF2-40B4-BE49-F238E27FC236}">
                <a16:creationId xmlns:a16="http://schemas.microsoft.com/office/drawing/2014/main" id="{6FA70310-2264-1EBE-EAAB-111E2B692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92488" y="8916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423954" name="Rectangle 18">
            <a:extLst>
              <a:ext uri="{FF2B5EF4-FFF2-40B4-BE49-F238E27FC236}">
                <a16:creationId xmlns:a16="http://schemas.microsoft.com/office/drawing/2014/main" id="{3970CE9E-91F2-B09F-6FA6-0D97BAAF3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438" y="1749426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200">
              <a:solidFill>
                <a:srgbClr val="002288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23956" name="Rectangle 20">
            <a:extLst>
              <a:ext uri="{FF2B5EF4-FFF2-40B4-BE49-F238E27FC236}">
                <a16:creationId xmlns:a16="http://schemas.microsoft.com/office/drawing/2014/main" id="{D3897675-F90E-0A0A-3002-7C0314EBC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92488" y="1076325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069" name="Rectangle 1069">
            <a:extLst>
              <a:ext uri="{FF2B5EF4-FFF2-40B4-BE49-F238E27FC236}">
                <a16:creationId xmlns:a16="http://schemas.microsoft.com/office/drawing/2014/main" id="{07F08EE7-6CD0-FFE7-101C-2BE97769D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438" y="5232401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endParaRPr lang="en-US" altLang="en-US" sz="1200">
              <a:solidFill>
                <a:srgbClr val="002288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>
              <a:latin typeface="Arial" panose="020B0604020202020204" pitchFamily="34" charset="0"/>
            </a:endParaRPr>
          </a:p>
        </p:txBody>
      </p:sp>
      <p:graphicFrame>
        <p:nvGraphicFramePr>
          <p:cNvPr id="513155" name="Object 1155">
            <a:extLst>
              <a:ext uri="{FF2B5EF4-FFF2-40B4-BE49-F238E27FC236}">
                <a16:creationId xmlns:a16="http://schemas.microsoft.com/office/drawing/2014/main" id="{EA450F5E-5011-9FCB-CAB2-3189DFCCA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925582"/>
              </p:ext>
            </p:extLst>
          </p:nvPr>
        </p:nvGraphicFramePr>
        <p:xfrm>
          <a:off x="1739153" y="1321828"/>
          <a:ext cx="7785847" cy="473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924251" imgH="1800149" progId="Excel.Sheet.8">
                  <p:embed/>
                </p:oleObj>
              </mc:Choice>
              <mc:Fallback>
                <p:oleObj name="Worksheet" r:id="rId3" imgW="2924251" imgH="1800149" progId="Excel.Sheet.8">
                  <p:embed/>
                  <p:pic>
                    <p:nvPicPr>
                      <p:cNvPr id="513155" name="Object 1155">
                        <a:extLst>
                          <a:ext uri="{FF2B5EF4-FFF2-40B4-BE49-F238E27FC236}">
                            <a16:creationId xmlns:a16="http://schemas.microsoft.com/office/drawing/2014/main" id="{EA450F5E-5011-9FCB-CAB2-3189DFCCAF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153" y="1321828"/>
                        <a:ext cx="7785847" cy="4731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4974" name="Rectangle 42497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962" name="Rectangle 2">
            <a:extLst>
              <a:ext uri="{FF2B5EF4-FFF2-40B4-BE49-F238E27FC236}">
                <a16:creationId xmlns:a16="http://schemas.microsoft.com/office/drawing/2014/main" id="{FDB80AA1-8796-40CF-D7ED-6CB2CCB8A5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on Key Variables</a:t>
            </a:r>
          </a:p>
        </p:txBody>
      </p:sp>
      <p:sp>
        <p:nvSpPr>
          <p:cNvPr id="424963" name="Rectangle 3">
            <a:extLst>
              <a:ext uri="{FF2B5EF4-FFF2-40B4-BE49-F238E27FC236}">
                <a16:creationId xmlns:a16="http://schemas.microsoft.com/office/drawing/2014/main" id="{AD03B38A-EDA2-C8A1-4445-30272859F51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49717" y="2423821"/>
            <a:ext cx="5929422" cy="35197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2000"/>
              <a:t>Managers and marketers want to know how the model is organizing the prospects.</a:t>
            </a:r>
          </a:p>
          <a:p>
            <a:pPr lvl="1"/>
            <a:r>
              <a:rPr lang="en-US" altLang="en-US" sz="2000"/>
              <a:t>They often know what factors </a:t>
            </a:r>
            <a:br>
              <a:rPr lang="en-US" altLang="en-US" sz="2000"/>
            </a:br>
            <a:r>
              <a:rPr lang="en-US" altLang="en-US" sz="2000"/>
              <a:t>should be driving their market.</a:t>
            </a:r>
          </a:p>
          <a:p>
            <a:pPr lvl="1"/>
            <a:r>
              <a:rPr lang="en-US" altLang="en-US" sz="2000"/>
              <a:t>Understanding the distribution </a:t>
            </a:r>
            <a:br>
              <a:rPr lang="en-US" altLang="en-US" sz="2000"/>
            </a:br>
            <a:r>
              <a:rPr lang="en-US" altLang="en-US" sz="2000"/>
              <a:t>with respect to the model can </a:t>
            </a:r>
            <a:br>
              <a:rPr lang="en-US" altLang="en-US" sz="2000"/>
            </a:br>
            <a:r>
              <a:rPr lang="en-US" altLang="en-US" sz="2000"/>
              <a:t>assure them that the model is </a:t>
            </a:r>
            <a:br>
              <a:rPr lang="en-US" altLang="en-US" sz="2000"/>
            </a:br>
            <a:r>
              <a:rPr lang="en-US" altLang="en-US" sz="2000"/>
              <a:t>performing the way they expect.</a:t>
            </a:r>
          </a:p>
        </p:txBody>
      </p:sp>
      <p:pic>
        <p:nvPicPr>
          <p:cNvPr id="424964" name="Picture 4">
            <a:extLst>
              <a:ext uri="{FF2B5EF4-FFF2-40B4-BE49-F238E27FC236}">
                <a16:creationId xmlns:a16="http://schemas.microsoft.com/office/drawing/2014/main" id="{0528A348-A22A-D713-C85A-9AA95E261F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06" y="1160174"/>
            <a:ext cx="3765176" cy="443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24975" name="Rectangle 424974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973" name="Rectangle 42497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7" name="Rectangle 171016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1F31C588-A753-AEE6-B4DE-DD47AEDFD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</a:rPr>
              <a:t>Response Models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53554F4A-DC8C-6DF6-D9C3-341CED61F3B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lvl="1"/>
            <a:r>
              <a:rPr lang="en-US" altLang="en-US" sz="2000" dirty="0"/>
              <a:t>Insurance</a:t>
            </a:r>
          </a:p>
          <a:p>
            <a:pPr lvl="1"/>
            <a:r>
              <a:rPr lang="en-US" altLang="en-US" sz="2000" dirty="0"/>
              <a:t>Credit cards</a:t>
            </a:r>
          </a:p>
          <a:p>
            <a:pPr lvl="1"/>
            <a:r>
              <a:rPr lang="en-US" altLang="en-US" sz="2000" dirty="0"/>
              <a:t>Other financial products</a:t>
            </a:r>
          </a:p>
          <a:p>
            <a:pPr lvl="2"/>
            <a:r>
              <a:rPr lang="en-US" altLang="en-US" dirty="0"/>
              <a:t>Investments</a:t>
            </a:r>
          </a:p>
          <a:p>
            <a:pPr lvl="2"/>
            <a:r>
              <a:rPr lang="en-US" altLang="en-US" dirty="0"/>
              <a:t>Mortgages</a:t>
            </a:r>
          </a:p>
          <a:p>
            <a:pPr lvl="1"/>
            <a:r>
              <a:rPr lang="en-US" altLang="en-US" sz="2000" dirty="0"/>
              <a:t>Travel</a:t>
            </a:r>
          </a:p>
          <a:p>
            <a:pPr lvl="1"/>
            <a:r>
              <a:rPr lang="en-US" altLang="en-US" sz="2000" dirty="0"/>
              <a:t>Pharmaceuticals</a:t>
            </a:r>
          </a:p>
          <a:p>
            <a:pPr lvl="1"/>
            <a:r>
              <a:rPr lang="en-US" altLang="en-US" sz="2000" dirty="0"/>
              <a:t>Publishers</a:t>
            </a:r>
          </a:p>
          <a:p>
            <a:pPr lvl="2"/>
            <a:r>
              <a:rPr lang="en-US" altLang="en-US" dirty="0"/>
              <a:t>Magazines</a:t>
            </a:r>
          </a:p>
          <a:p>
            <a:pPr lvl="2"/>
            <a:r>
              <a:rPr lang="en-US" altLang="en-US" dirty="0"/>
              <a:t>Newspapers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cxnSp>
        <p:nvCxnSpPr>
          <p:cNvPr id="171019" name="Straight Connector 171018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012" name="Rectangle 4">
            <a:extLst>
              <a:ext uri="{FF2B5EF4-FFF2-40B4-BE49-F238E27FC236}">
                <a16:creationId xmlns:a16="http://schemas.microsoft.com/office/drawing/2014/main" id="{A63BBD7C-5C2F-B00E-3944-BFB80DEDD6D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lvl="1"/>
            <a:r>
              <a:rPr lang="en-US" altLang="en-US" sz="2000"/>
              <a:t>Telecommunications</a:t>
            </a:r>
          </a:p>
          <a:p>
            <a:pPr lvl="2"/>
            <a:r>
              <a:rPr lang="en-US" altLang="en-US"/>
              <a:t>Local</a:t>
            </a:r>
          </a:p>
          <a:p>
            <a:pPr lvl="2"/>
            <a:r>
              <a:rPr lang="en-US" altLang="en-US"/>
              <a:t>Long distance</a:t>
            </a:r>
          </a:p>
          <a:p>
            <a:pPr lvl="2"/>
            <a:r>
              <a:rPr lang="en-US" altLang="en-US"/>
              <a:t>Mobile</a:t>
            </a:r>
          </a:p>
          <a:p>
            <a:pPr lvl="1"/>
            <a:r>
              <a:rPr lang="en-US" altLang="en-US" sz="2000"/>
              <a:t>Energy</a:t>
            </a:r>
          </a:p>
          <a:p>
            <a:pPr lvl="2"/>
            <a:r>
              <a:rPr lang="en-US" altLang="en-US"/>
              <a:t>Electric</a:t>
            </a:r>
          </a:p>
          <a:p>
            <a:pPr lvl="2"/>
            <a:r>
              <a:rPr lang="en-US" altLang="en-US"/>
              <a:t>Gas</a:t>
            </a:r>
          </a:p>
          <a:p>
            <a:pPr lvl="1"/>
            <a:r>
              <a:rPr lang="en-US" altLang="en-US" sz="2000"/>
              <a:t>Non-profits</a:t>
            </a:r>
          </a:p>
          <a:p>
            <a:pPr lvl="2"/>
            <a:r>
              <a:rPr lang="en-US" altLang="en-US"/>
              <a:t>Environmental</a:t>
            </a:r>
          </a:p>
          <a:p>
            <a:pPr lvl="2"/>
            <a:r>
              <a:rPr lang="en-US" altLang="en-US"/>
              <a:t>Political</a:t>
            </a:r>
          </a:p>
          <a:p>
            <a:pPr lvl="2"/>
            <a:r>
              <a:rPr lang="en-US" altLang="en-US"/>
              <a:t>Relief organizations</a:t>
            </a:r>
          </a:p>
          <a:p>
            <a:endParaRPr lang="en-US" altLang="en-US" sz="2000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6099" name="Rectangle 42609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101" name="Rectangle 42610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103" name="Rectangle 42610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105" name="Rectangle 42610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6107" name="Freeform: Shape 42610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5986" name="Rectangle 2">
            <a:extLst>
              <a:ext uri="{FF2B5EF4-FFF2-40B4-BE49-F238E27FC236}">
                <a16:creationId xmlns:a16="http://schemas.microsoft.com/office/drawing/2014/main" id="{DD8AFC4C-5507-CAC9-C97E-318522BE6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041" y="2767106"/>
            <a:ext cx="311111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on Key Variables</a:t>
            </a:r>
          </a:p>
        </p:txBody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DD4A3F52-9089-701C-CE94-B0E413D8E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6979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425988" name="Rectangle 4">
            <a:extLst>
              <a:ext uri="{FF2B5EF4-FFF2-40B4-BE49-F238E27FC236}">
                <a16:creationId xmlns:a16="http://schemas.microsoft.com/office/drawing/2014/main" id="{AD11DA0A-50CB-3C1B-4A60-32B8CBE14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473" y="1178368"/>
            <a:ext cx="184731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Aft>
                <a:spcPts val="600"/>
              </a:spcAft>
            </a:pPr>
            <a:endParaRPr lang="en-US" altLang="en-US" sz="1200">
              <a:solidFill>
                <a:srgbClr val="002288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25989" name="Rectangle 5">
            <a:extLst>
              <a:ext uri="{FF2B5EF4-FFF2-40B4-BE49-F238E27FC236}">
                <a16:creationId xmlns:a16="http://schemas.microsoft.com/office/drawing/2014/main" id="{A33E222D-2EE2-7965-CEFF-10BE6EAEA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473" y="567181"/>
            <a:ext cx="184731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Aft>
                <a:spcPts val="600"/>
              </a:spcAft>
            </a:pPr>
            <a:endParaRPr lang="en-US" altLang="en-US" sz="1200">
              <a:solidFill>
                <a:srgbClr val="002288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26084" name="Rectangle 100">
            <a:extLst>
              <a:ext uri="{FF2B5EF4-FFF2-40B4-BE49-F238E27FC236}">
                <a16:creationId xmlns:a16="http://schemas.microsoft.com/office/drawing/2014/main" id="{84A79F24-5250-EFB0-4ACA-0B73C52B4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473" y="5385243"/>
            <a:ext cx="184731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Aft>
                <a:spcPts val="600"/>
              </a:spcAft>
            </a:pPr>
            <a:endParaRPr lang="en-US" altLang="en-US" sz="1200">
              <a:solidFill>
                <a:srgbClr val="002288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25990" name="Rectangle 6">
            <a:extLst>
              <a:ext uri="{FF2B5EF4-FFF2-40B4-BE49-F238E27FC236}">
                <a16:creationId xmlns:a16="http://schemas.microsoft.com/office/drawing/2014/main" id="{8DD9C13E-9B14-6E42-252D-4233F10D6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163" y="882650"/>
            <a:ext cx="7938" cy="79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aphicFrame>
        <p:nvGraphicFramePr>
          <p:cNvPr id="426094" name="Group 110">
            <a:extLst>
              <a:ext uri="{FF2B5EF4-FFF2-40B4-BE49-F238E27FC236}">
                <a16:creationId xmlns:a16="http://schemas.microsoft.com/office/drawing/2014/main" id="{FA3E2805-8993-D3E9-F71A-A817F50A0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880799"/>
              </p:ext>
            </p:extLst>
          </p:nvPr>
        </p:nvGraphicFramePr>
        <p:xfrm>
          <a:off x="4502428" y="1248606"/>
          <a:ext cx="7225751" cy="4360796"/>
        </p:xfrm>
        <a:graphic>
          <a:graphicData uri="http://schemas.openxmlformats.org/drawingml/2006/table">
            <a:tbl>
              <a:tblPr firstRow="1" bandRow="1"/>
              <a:tblGrid>
                <a:gridCol w="889957">
                  <a:extLst>
                    <a:ext uri="{9D8B030D-6E8A-4147-A177-3AD203B41FA5}">
                      <a16:colId xmlns:a16="http://schemas.microsoft.com/office/drawing/2014/main" val="546297836"/>
                    </a:ext>
                  </a:extLst>
                </a:gridCol>
                <a:gridCol w="1628497">
                  <a:extLst>
                    <a:ext uri="{9D8B030D-6E8A-4147-A177-3AD203B41FA5}">
                      <a16:colId xmlns:a16="http://schemas.microsoft.com/office/drawing/2014/main" val="3846215195"/>
                    </a:ext>
                  </a:extLst>
                </a:gridCol>
                <a:gridCol w="687382">
                  <a:extLst>
                    <a:ext uri="{9D8B030D-6E8A-4147-A177-3AD203B41FA5}">
                      <a16:colId xmlns:a16="http://schemas.microsoft.com/office/drawing/2014/main" val="4109002399"/>
                    </a:ext>
                  </a:extLst>
                </a:gridCol>
                <a:gridCol w="1125150">
                  <a:extLst>
                    <a:ext uri="{9D8B030D-6E8A-4147-A177-3AD203B41FA5}">
                      <a16:colId xmlns:a16="http://schemas.microsoft.com/office/drawing/2014/main" val="1992631819"/>
                    </a:ext>
                  </a:extLst>
                </a:gridCol>
                <a:gridCol w="1235365">
                  <a:extLst>
                    <a:ext uri="{9D8B030D-6E8A-4147-A177-3AD203B41FA5}">
                      <a16:colId xmlns:a16="http://schemas.microsoft.com/office/drawing/2014/main" val="3550219303"/>
                    </a:ext>
                  </a:extLst>
                </a:gridCol>
                <a:gridCol w="1659400">
                  <a:extLst>
                    <a:ext uri="{9D8B030D-6E8A-4147-A177-3AD203B41FA5}">
                      <a16:colId xmlns:a16="http://schemas.microsoft.com/office/drawing/2014/main" val="334604105"/>
                    </a:ext>
                  </a:extLst>
                </a:gridCol>
              </a:tblGrid>
              <a:tr h="553751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Decile</a:t>
                      </a:r>
                    </a:p>
                  </a:txBody>
                  <a:tcPr marL="98884" marR="98884" marT="49442" marB="4944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Prospects</a:t>
                      </a:r>
                    </a:p>
                  </a:txBody>
                  <a:tcPr marL="98884" marR="98884" marT="49442" marB="4944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marL="98884" marR="98884" marT="49442" marB="4944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Male Y/N</a:t>
                      </a:r>
                    </a:p>
                  </a:txBody>
                  <a:tcPr marL="98884" marR="98884" marT="49442" marB="4944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 Score</a:t>
                      </a:r>
                    </a:p>
                  </a:txBody>
                  <a:tcPr marL="98884" marR="98884" marT="49442" marB="4944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of Residence</a:t>
                      </a:r>
                    </a:p>
                  </a:txBody>
                  <a:tcPr marL="98884" marR="98884" marT="49442" marB="4944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010410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19,667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47.32%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543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200435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19,685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48.77%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561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583671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19,676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50.99%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594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325933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19,676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53.52%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625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52761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19,672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53.08%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646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31950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19,674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54.70%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669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965706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19,680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54.76%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689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612322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19,674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54.54%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714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84799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19,675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55.15%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737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42052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19,680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53.14%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761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594833"/>
                  </a:ext>
                </a:extLst>
              </a:tr>
              <a:tr h="346095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8884" marR="98884" marT="49442" marB="4944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196,759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52.60% 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654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 marL="98884" marR="98884" marT="49442" marB="49442" anchor="b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40832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4237" name="Rectangle 73423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4239" name="Freeform: Shape 73423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4241" name="Freeform: Shape 73424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4210" name="Rectangle 2">
            <a:extLst>
              <a:ext uri="{FF2B5EF4-FFF2-40B4-BE49-F238E27FC236}">
                <a16:creationId xmlns:a16="http://schemas.microsoft.com/office/drawing/2014/main" id="{50BF2665-485B-A951-274B-A4DF444E91F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4800"/>
              <a:t>Implementing the</a:t>
            </a:r>
            <a:br>
              <a:rPr lang="en-US" altLang="en-US" sz="4800"/>
            </a:br>
            <a:r>
              <a:rPr lang="en-US" altLang="en-US" sz="4800"/>
              <a:t>Model</a:t>
            </a:r>
          </a:p>
        </p:txBody>
      </p:sp>
      <p:sp>
        <p:nvSpPr>
          <p:cNvPr id="734211" name="Rectangle 3">
            <a:extLst>
              <a:ext uri="{FF2B5EF4-FFF2-40B4-BE49-F238E27FC236}">
                <a16:creationId xmlns:a16="http://schemas.microsoft.com/office/drawing/2014/main" id="{EF5B5D22-619B-0DF3-3D77-A6FA69E863A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2000"/>
              <a:t>Ensuring the model is applied correctly</a:t>
            </a:r>
          </a:p>
        </p:txBody>
      </p:sp>
      <p:sp>
        <p:nvSpPr>
          <p:cNvPr id="734243" name="Rectangle 7342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4245" name="Rectangle 7342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4213" name="Video 734212" descr="3D Graphs">
            <a:extLst>
              <a:ext uri="{FF2B5EF4-FFF2-40B4-BE49-F238E27FC236}">
                <a16:creationId xmlns:a16="http://schemas.microsoft.com/office/drawing/2014/main" id="{18E250CA-C389-FC8B-22EA-EA6AEBC928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/>
        </p:blipFill>
        <p:spPr>
          <a:xfrm>
            <a:off x="5414356" y="1556008"/>
            <a:ext cx="6408836" cy="359473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734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34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34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42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34213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3552" name="Rectangle 78355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554" name="Rectangle 78355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556" name="Rectangle 78355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558" name="Rectangle 78355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362" name="Rectangle 2">
            <a:extLst>
              <a:ext uri="{FF2B5EF4-FFF2-40B4-BE49-F238E27FC236}">
                <a16:creationId xmlns:a16="http://schemas.microsoft.com/office/drawing/2014/main" id="{FD39ACA6-743F-1D55-7740-ACDC0170B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C162D7E-56FA-CE9E-D47E-44CB00B06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E282BB1-170B-4760-A213-4EACB00AB752}" type="slidenum">
              <a:rPr lang="en-US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82</a:t>
            </a:fld>
            <a:endParaRPr lang="en-US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83547" name="Group 187">
            <a:extLst>
              <a:ext uri="{FF2B5EF4-FFF2-40B4-BE49-F238E27FC236}">
                <a16:creationId xmlns:a16="http://schemas.microsoft.com/office/drawing/2014/main" id="{75A07F99-B22A-1DA9-FE4C-1FA549650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05133"/>
              </p:ext>
            </p:extLst>
          </p:nvPr>
        </p:nvGraphicFramePr>
        <p:xfrm>
          <a:off x="432225" y="2001834"/>
          <a:ext cx="11327555" cy="4381078"/>
        </p:xfrm>
        <a:graphic>
          <a:graphicData uri="http://schemas.openxmlformats.org/drawingml/2006/table">
            <a:tbl>
              <a:tblPr firstRow="1" bandRow="1"/>
              <a:tblGrid>
                <a:gridCol w="869551">
                  <a:extLst>
                    <a:ext uri="{9D8B030D-6E8A-4147-A177-3AD203B41FA5}">
                      <a16:colId xmlns:a16="http://schemas.microsoft.com/office/drawing/2014/main" val="2490421457"/>
                    </a:ext>
                  </a:extLst>
                </a:gridCol>
                <a:gridCol w="985355">
                  <a:extLst>
                    <a:ext uri="{9D8B030D-6E8A-4147-A177-3AD203B41FA5}">
                      <a16:colId xmlns:a16="http://schemas.microsoft.com/office/drawing/2014/main" val="4185330365"/>
                    </a:ext>
                  </a:extLst>
                </a:gridCol>
                <a:gridCol w="1096318">
                  <a:extLst>
                    <a:ext uri="{9D8B030D-6E8A-4147-A177-3AD203B41FA5}">
                      <a16:colId xmlns:a16="http://schemas.microsoft.com/office/drawing/2014/main" val="2090870067"/>
                    </a:ext>
                  </a:extLst>
                </a:gridCol>
                <a:gridCol w="953075">
                  <a:extLst>
                    <a:ext uri="{9D8B030D-6E8A-4147-A177-3AD203B41FA5}">
                      <a16:colId xmlns:a16="http://schemas.microsoft.com/office/drawing/2014/main" val="1680932204"/>
                    </a:ext>
                  </a:extLst>
                </a:gridCol>
                <a:gridCol w="1033776">
                  <a:extLst>
                    <a:ext uri="{9D8B030D-6E8A-4147-A177-3AD203B41FA5}">
                      <a16:colId xmlns:a16="http://schemas.microsoft.com/office/drawing/2014/main" val="2735281458"/>
                    </a:ext>
                  </a:extLst>
                </a:gridCol>
                <a:gridCol w="1132635">
                  <a:extLst>
                    <a:ext uri="{9D8B030D-6E8A-4147-A177-3AD203B41FA5}">
                      <a16:colId xmlns:a16="http://schemas.microsoft.com/office/drawing/2014/main" val="81931962"/>
                    </a:ext>
                  </a:extLst>
                </a:gridCol>
                <a:gridCol w="1134652">
                  <a:extLst>
                    <a:ext uri="{9D8B030D-6E8A-4147-A177-3AD203B41FA5}">
                      <a16:colId xmlns:a16="http://schemas.microsoft.com/office/drawing/2014/main" val="1564430567"/>
                    </a:ext>
                  </a:extLst>
                </a:gridCol>
                <a:gridCol w="1132635">
                  <a:extLst>
                    <a:ext uri="{9D8B030D-6E8A-4147-A177-3AD203B41FA5}">
                      <a16:colId xmlns:a16="http://schemas.microsoft.com/office/drawing/2014/main" val="2924617299"/>
                    </a:ext>
                  </a:extLst>
                </a:gridCol>
                <a:gridCol w="1414280">
                  <a:extLst>
                    <a:ext uri="{9D8B030D-6E8A-4147-A177-3AD203B41FA5}">
                      <a16:colId xmlns:a16="http://schemas.microsoft.com/office/drawing/2014/main" val="3127878625"/>
                    </a:ext>
                  </a:extLst>
                </a:gridCol>
                <a:gridCol w="763429">
                  <a:extLst>
                    <a:ext uri="{9D8B030D-6E8A-4147-A177-3AD203B41FA5}">
                      <a16:colId xmlns:a16="http://schemas.microsoft.com/office/drawing/2014/main" val="2362738568"/>
                    </a:ext>
                  </a:extLst>
                </a:gridCol>
                <a:gridCol w="811849">
                  <a:extLst>
                    <a:ext uri="{9D8B030D-6E8A-4147-A177-3AD203B41FA5}">
                      <a16:colId xmlns:a16="http://schemas.microsoft.com/office/drawing/2014/main" val="310528607"/>
                    </a:ext>
                  </a:extLst>
                </a:gridCol>
              </a:tblGrid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Predicted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Percent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of Total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 #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 % of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Cum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477161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Decile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Active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Active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Actives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Actives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Actives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Actives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Lift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Lift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572625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9,855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2.29%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2.29%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226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25.08%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226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25.08%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251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251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10767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9,864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1.59%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1.57%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155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17.20%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381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42.29%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172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211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13599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9,856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1.19%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1.14%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1.67%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112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12.43%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493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54.72%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124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182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39467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9,862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1.49%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94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587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65.15%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104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163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96247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9,859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68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7.55%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655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72.70%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75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145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73428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9,858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1.22%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67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7.44%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722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80.13%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74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134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537282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9,853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57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779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86.46%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63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124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34789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9,857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1.05%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52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5.77%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831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92.23%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58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115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00299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9,865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42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4.66%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873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96.89%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47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108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276533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9,862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28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3.11%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901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31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100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118298"/>
                  </a:ext>
                </a:extLst>
              </a:tr>
              <a:tr h="337006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98,591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901 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100.00%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indent="-34290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2813" indent="-341313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00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7213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44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16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1988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6013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6209" marR="116209" marT="58104" marB="58104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51412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450" name="Group 2">
            <a:extLst>
              <a:ext uri="{FF2B5EF4-FFF2-40B4-BE49-F238E27FC236}">
                <a16:creationId xmlns:a16="http://schemas.microsoft.com/office/drawing/2014/main" id="{4A5ED06C-D260-1281-B0A5-8ADA1D840F52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518023"/>
            <a:ext cx="5486400" cy="2057400"/>
            <a:chOff x="1296" y="2688"/>
            <a:chExt cx="3456" cy="1296"/>
          </a:xfrm>
        </p:grpSpPr>
        <p:sp>
          <p:nvSpPr>
            <p:cNvPr id="744451" name="Oval 3">
              <a:extLst>
                <a:ext uri="{FF2B5EF4-FFF2-40B4-BE49-F238E27FC236}">
                  <a16:creationId xmlns:a16="http://schemas.microsoft.com/office/drawing/2014/main" id="{7FBA40A0-592C-0A3A-73E1-DB72C77DD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32"/>
              <a:ext cx="1872" cy="960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44452" name="Oval 4">
              <a:extLst>
                <a:ext uri="{FF2B5EF4-FFF2-40B4-BE49-F238E27FC236}">
                  <a16:creationId xmlns:a16="http://schemas.microsoft.com/office/drawing/2014/main" id="{DD7D1EF4-C5FE-2E52-6F9D-1FEF8A4A3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832"/>
              <a:ext cx="1872" cy="960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44453" name="Rectangle 5">
              <a:extLst>
                <a:ext uri="{FF2B5EF4-FFF2-40B4-BE49-F238E27FC236}">
                  <a16:creationId xmlns:a16="http://schemas.microsoft.com/office/drawing/2014/main" id="{82D3EA9C-1B11-6EF5-9A30-39AFD817A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688"/>
              <a:ext cx="3456" cy="1296"/>
            </a:xfrm>
            <a:prstGeom prst="rect">
              <a:avLst/>
            </a:prstGeom>
            <a:noFill/>
            <a:ln w="349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44454" name="Text Box 6">
              <a:extLst>
                <a:ext uri="{FF2B5EF4-FFF2-40B4-BE49-F238E27FC236}">
                  <a16:creationId xmlns:a16="http://schemas.microsoft.com/office/drawing/2014/main" id="{4AABA0CD-D7AB-5A97-5766-106F76421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168"/>
              <a:ext cx="77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</a:rPr>
                <a:t>Champion</a:t>
              </a:r>
            </a:p>
          </p:txBody>
        </p:sp>
        <p:sp>
          <p:nvSpPr>
            <p:cNvPr id="744455" name="Text Box 7">
              <a:extLst>
                <a:ext uri="{FF2B5EF4-FFF2-40B4-BE49-F238E27FC236}">
                  <a16:creationId xmlns:a16="http://schemas.microsoft.com/office/drawing/2014/main" id="{A95EC8BA-A098-2331-1242-C18901D52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168"/>
              <a:ext cx="81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</a:rPr>
                <a:t>Challenger</a:t>
              </a:r>
              <a:endParaRPr lang="en-US" alt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744456" name="Text Box 8">
              <a:extLst>
                <a:ext uri="{FF2B5EF4-FFF2-40B4-BE49-F238E27FC236}">
                  <a16:creationId xmlns:a16="http://schemas.microsoft.com/office/drawing/2014/main" id="{25986526-EBD6-6684-79C8-DF1F38144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3168"/>
              <a:ext cx="4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</a:rPr>
                <a:t>Both</a:t>
              </a:r>
              <a:endPara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sp>
        <p:nvSpPr>
          <p:cNvPr id="744457" name="Rectangle 9">
            <a:extLst>
              <a:ext uri="{FF2B5EF4-FFF2-40B4-BE49-F238E27FC236}">
                <a16:creationId xmlns:a16="http://schemas.microsoft.com/office/drawing/2014/main" id="{4FC9A6B0-A139-1D4D-73D1-5A2B176E1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6218" y="128407"/>
            <a:ext cx="7167563" cy="1033463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en-US" altLang="en-US" dirty="0"/>
              <a:t>Implementation of a New Model</a:t>
            </a:r>
          </a:p>
        </p:txBody>
      </p:sp>
      <p:sp>
        <p:nvSpPr>
          <p:cNvPr id="744458" name="Rectangle 10">
            <a:extLst>
              <a:ext uri="{FF2B5EF4-FFF2-40B4-BE49-F238E27FC236}">
                <a16:creationId xmlns:a16="http://schemas.microsoft.com/office/drawing/2014/main" id="{45F0E8F5-52EF-0499-FC39-8983E613A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495801"/>
            <a:ext cx="8077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latin typeface="ScaOptima" pitchFamily="2" charset="0"/>
              </a:rPr>
              <a:t>Select or score file with both models</a:t>
            </a:r>
          </a:p>
          <a:p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latin typeface="ScaOptima" pitchFamily="2" charset="0"/>
              </a:rPr>
              <a:t>Mail all names selected by both models</a:t>
            </a:r>
          </a:p>
          <a:p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latin typeface="ScaOptima" pitchFamily="2" charset="0"/>
              </a:rPr>
              <a:t>Mail random sample of names NOT selected by either model</a:t>
            </a:r>
          </a:p>
          <a:p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latin typeface="ScaOptima" pitchFamily="2" charset="0"/>
              </a:rPr>
              <a:t>Mail all or sample of names preferred by each model</a:t>
            </a: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2888" name="Rectangle 76288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890" name="Rectangle 76288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2892" name="Rectangle 76289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894" name="Oval 76289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2882" name="Rectangle 2">
            <a:extLst>
              <a:ext uri="{FF2B5EF4-FFF2-40B4-BE49-F238E27FC236}">
                <a16:creationId xmlns:a16="http://schemas.microsoft.com/office/drawing/2014/main" id="{C9D43066-9B59-9038-8187-D9C6D8B7FE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altLang="en-US"/>
              <a:t>Maintaining the Model</a:t>
            </a:r>
          </a:p>
        </p:txBody>
      </p:sp>
      <p:sp>
        <p:nvSpPr>
          <p:cNvPr id="762883" name="Rectangle 3">
            <a:extLst>
              <a:ext uri="{FF2B5EF4-FFF2-40B4-BE49-F238E27FC236}">
                <a16:creationId xmlns:a16="http://schemas.microsoft.com/office/drawing/2014/main" id="{CE48B2DA-C8B1-EC85-B88C-D0DD8738A55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en-US" altLang="en-US"/>
              <a:t>How do we track the model results and know when to replace it?</a:t>
            </a:r>
          </a:p>
        </p:txBody>
      </p:sp>
      <p:sp>
        <p:nvSpPr>
          <p:cNvPr id="762896" name="Arc 76289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2898" name="Oval 76289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4937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4939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4941" name="Group 764940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764942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4943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64932" name="Picture 4">
            <a:extLst>
              <a:ext uri="{FF2B5EF4-FFF2-40B4-BE49-F238E27FC236}">
                <a16:creationId xmlns:a16="http://schemas.microsoft.com/office/drawing/2014/main" id="{15F0D860-E7B5-4B71-CC36-4F1EFF88A8A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47" y="1933965"/>
            <a:ext cx="4730214" cy="29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64945" name="Group 764944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764946" name="Freeform: Shape 764945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4947" name="Freeform: Shape 764946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4948" name="Freeform: Shape 764947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4949" name="Freeform: Shape 764948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4950" name="Freeform: Shape 764949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4951" name="Freeform: Shape 764950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64952" name="Freeform: Shape 764951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764930" name="Rectangle 2">
            <a:extLst>
              <a:ext uri="{FF2B5EF4-FFF2-40B4-BE49-F238E27FC236}">
                <a16:creationId xmlns:a16="http://schemas.microsoft.com/office/drawing/2014/main" id="{FF104AAF-6BA8-8DDB-586C-07ECC55CD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Maintenance</a:t>
            </a:r>
          </a:p>
        </p:txBody>
      </p:sp>
      <p:sp>
        <p:nvSpPr>
          <p:cNvPr id="764931" name="Rectangle 3">
            <a:extLst>
              <a:ext uri="{FF2B5EF4-FFF2-40B4-BE49-F238E27FC236}">
                <a16:creationId xmlns:a16="http://schemas.microsoft.com/office/drawing/2014/main" id="{B5803087-1034-C28E-8F1B-3BB88E96D83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86383" y="3566810"/>
            <a:ext cx="5692953" cy="2651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altLang="en-US" sz="1800">
                <a:solidFill>
                  <a:schemeClr val="tx2"/>
                </a:solidFill>
              </a:rPr>
              <a:t>Backend validation</a:t>
            </a:r>
          </a:p>
          <a:p>
            <a:pPr lvl="1"/>
            <a:r>
              <a:rPr lang="en-US" altLang="en-US" sz="1800">
                <a:solidFill>
                  <a:schemeClr val="tx2"/>
                </a:solidFill>
              </a:rPr>
              <a:t>Expected life of model</a:t>
            </a:r>
          </a:p>
          <a:p>
            <a:pPr lvl="1"/>
            <a:r>
              <a:rPr lang="en-US" altLang="en-US" sz="1800">
                <a:solidFill>
                  <a:schemeClr val="tx2"/>
                </a:solidFill>
              </a:rPr>
              <a:t>Benchmarking</a:t>
            </a:r>
          </a:p>
          <a:p>
            <a:pPr lvl="1"/>
            <a:r>
              <a:rPr lang="en-US" altLang="en-US" sz="1800">
                <a:solidFill>
                  <a:schemeClr val="tx2"/>
                </a:solidFill>
              </a:rPr>
              <a:t>Rebuild or refresh?</a:t>
            </a: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>
            <a:extLst>
              <a:ext uri="{FF2B5EF4-FFF2-40B4-BE49-F238E27FC236}">
                <a16:creationId xmlns:a16="http://schemas.microsoft.com/office/drawing/2014/main" id="{400A90EA-4E75-B984-13E4-817116C5C1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3882" y="123824"/>
            <a:ext cx="9141012" cy="101768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Back-end Validation – Percent Responders</a:t>
            </a:r>
          </a:p>
        </p:txBody>
      </p:sp>
      <p:graphicFrame>
        <p:nvGraphicFramePr>
          <p:cNvPr id="766979" name="Group 3">
            <a:extLst>
              <a:ext uri="{FF2B5EF4-FFF2-40B4-BE49-F238E27FC236}">
                <a16:creationId xmlns:a16="http://schemas.microsoft.com/office/drawing/2014/main" id="{45EA57CD-F95B-5924-246F-9523A16D7825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067226472"/>
              </p:ext>
            </p:extLst>
          </p:nvPr>
        </p:nvGraphicFramePr>
        <p:xfrm>
          <a:off x="1417918" y="1446306"/>
          <a:ext cx="7848600" cy="4333876"/>
        </p:xfrm>
        <a:graphic>
          <a:graphicData uri="http://schemas.openxmlformats.org/drawingml/2006/table">
            <a:tbl>
              <a:tblPr/>
              <a:tblGrid>
                <a:gridCol w="1176338">
                  <a:extLst>
                    <a:ext uri="{9D8B030D-6E8A-4147-A177-3AD203B41FA5}">
                      <a16:colId xmlns:a16="http://schemas.microsoft.com/office/drawing/2014/main" val="2681878392"/>
                    </a:ext>
                  </a:extLst>
                </a:gridCol>
                <a:gridCol w="1684337">
                  <a:extLst>
                    <a:ext uri="{9D8B030D-6E8A-4147-A177-3AD203B41FA5}">
                      <a16:colId xmlns:a16="http://schemas.microsoft.com/office/drawing/2014/main" val="1220959178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948182709"/>
                    </a:ext>
                  </a:extLst>
                </a:gridCol>
                <a:gridCol w="1849438">
                  <a:extLst>
                    <a:ext uri="{9D8B030D-6E8A-4147-A177-3AD203B41FA5}">
                      <a16:colId xmlns:a16="http://schemas.microsoft.com/office/drawing/2014/main" val="3848074995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281983483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Predicted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Actual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146533"/>
                  </a:ext>
                </a:extLst>
              </a:tr>
              <a:tr h="442913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Decile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Prospects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Response Rate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Response Rate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135371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6,672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1.827%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1.808%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1.04%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901484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6,672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1.275%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1.269%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0.47%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569891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6,671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1.024%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1.017%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0.68%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75482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6,672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0.881%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0.869%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1.36%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45133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6,671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0.770%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-0.79%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430060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500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0.683%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0.673%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1.46%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19047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500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0.594%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0.597%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-0.51%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670933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500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0.527%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0.523%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0.76%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59568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500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0.440%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0.437%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0.68%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564465"/>
                  </a:ext>
                </a:extLst>
              </a:tr>
              <a:tr h="355600"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500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0.344%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0.342%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347663" indent="-347663">
                        <a:lnSpc>
                          <a:spcPct val="90000"/>
                        </a:lnSpc>
                        <a:spcBef>
                          <a:spcPct val="35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684213" indent="-222250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indent="-115888">
                        <a:lnSpc>
                          <a:spcPct val="92000"/>
                        </a:lnSpc>
                        <a:spcBef>
                          <a:spcPct val="17000"/>
                        </a:spcBef>
                        <a:spcAft>
                          <a:spcPct val="170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7663" marR="0" lvl="0" indent="-347663" algn="ct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7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0.58%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33528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9026" name="Object 2">
            <a:extLst>
              <a:ext uri="{FF2B5EF4-FFF2-40B4-BE49-F238E27FC236}">
                <a16:creationId xmlns:a16="http://schemas.microsoft.com/office/drawing/2014/main" id="{259F5EFF-8073-31FA-182F-0651DE05D3E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456636"/>
              </p:ext>
            </p:extLst>
          </p:nvPr>
        </p:nvGraphicFramePr>
        <p:xfrm>
          <a:off x="1745129" y="1230048"/>
          <a:ext cx="7856071" cy="5102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4667402" imgH="2809951" progId="Excel.Chart.8">
                  <p:embed/>
                </p:oleObj>
              </mc:Choice>
              <mc:Fallback>
                <p:oleObj name="Chart" r:id="rId3" imgW="4667402" imgH="2809951" progId="Excel.Chart.8">
                  <p:embed/>
                  <p:pic>
                    <p:nvPicPr>
                      <p:cNvPr id="769026" name="Object 2">
                        <a:extLst>
                          <a:ext uri="{FF2B5EF4-FFF2-40B4-BE49-F238E27FC236}">
                            <a16:creationId xmlns:a16="http://schemas.microsoft.com/office/drawing/2014/main" id="{259F5EFF-8073-31FA-182F-0651DE05D3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129" y="1230048"/>
                        <a:ext cx="7856071" cy="5102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9027" name="Rectangle 3">
            <a:extLst>
              <a:ext uri="{FF2B5EF4-FFF2-40B4-BE49-F238E27FC236}">
                <a16:creationId xmlns:a16="http://schemas.microsoft.com/office/drawing/2014/main" id="{37FF026E-98E1-D7CB-DF40-6D9896B693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259" y="239059"/>
            <a:ext cx="10399059" cy="1497667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en-US" dirty="0"/>
              <a:t>Back-end Validation – Percent Responders</a:t>
            </a: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1081" name="Rectangle 77108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074" name="Rectangle 2">
            <a:extLst>
              <a:ext uri="{FF2B5EF4-FFF2-40B4-BE49-F238E27FC236}">
                <a16:creationId xmlns:a16="http://schemas.microsoft.com/office/drawing/2014/main" id="{BCDDE2FE-D3E2-FD54-4A71-9AC3D2A80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Life</a:t>
            </a:r>
          </a:p>
        </p:txBody>
      </p:sp>
      <p:sp>
        <p:nvSpPr>
          <p:cNvPr id="771083" name="Rectangle 77108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085" name="Rectangle 77108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075" name="Rectangle 3">
            <a:extLst>
              <a:ext uri="{FF2B5EF4-FFF2-40B4-BE49-F238E27FC236}">
                <a16:creationId xmlns:a16="http://schemas.microsoft.com/office/drawing/2014/main" id="{E68968E9-8896-2ACE-ED49-48CAAFEFF8E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altLang="en-US" sz="2000"/>
              <a:t>Depends on the target. </a:t>
            </a:r>
          </a:p>
          <a:p>
            <a:pPr lvl="2"/>
            <a:r>
              <a:rPr lang="en-US" altLang="en-US"/>
              <a:t>Response models can be redeveloped within a few months. </a:t>
            </a:r>
          </a:p>
          <a:p>
            <a:pPr lvl="2"/>
            <a:r>
              <a:rPr lang="en-US" altLang="en-US"/>
              <a:t>Risk models need a couple of years to evaluate. </a:t>
            </a:r>
          </a:p>
          <a:p>
            <a:pPr lvl="1"/>
            <a:r>
              <a:rPr lang="en-US" altLang="en-US" sz="2000"/>
              <a:t>If the expected life is several years – use benchmarking. </a:t>
            </a:r>
          </a:p>
        </p:txBody>
      </p:sp>
      <p:pic>
        <p:nvPicPr>
          <p:cNvPr id="771076" name="Picture 4">
            <a:extLst>
              <a:ext uri="{FF2B5EF4-FFF2-40B4-BE49-F238E27FC236}">
                <a16:creationId xmlns:a16="http://schemas.microsoft.com/office/drawing/2014/main" id="{9F011192-2756-0642-292F-4ADD09BC01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89" y="2484255"/>
            <a:ext cx="4142763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1087" name="Rectangle 77108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3129" name="Rectangle 77312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122" name="Rectangle 2">
            <a:extLst>
              <a:ext uri="{FF2B5EF4-FFF2-40B4-BE49-F238E27FC236}">
                <a16:creationId xmlns:a16="http://schemas.microsoft.com/office/drawing/2014/main" id="{C2A911FF-BD3C-F387-C9D9-3AA215828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Benchmarking</a:t>
            </a:r>
          </a:p>
        </p:txBody>
      </p:sp>
      <p:sp>
        <p:nvSpPr>
          <p:cNvPr id="773131" name="Rectangle 77313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133" name="Rectangle 77313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3124" name="Picture 4">
            <a:extLst>
              <a:ext uri="{FF2B5EF4-FFF2-40B4-BE49-F238E27FC236}">
                <a16:creationId xmlns:a16="http://schemas.microsoft.com/office/drawing/2014/main" id="{B7A494C0-E4B9-6CB3-8640-860ABFEB73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2" y="650494"/>
            <a:ext cx="5304202" cy="5324142"/>
          </a:xfrm>
          <a:prstGeom prst="rect">
            <a:avLst/>
          </a:prstGeom>
        </p:spPr>
      </p:pic>
      <p:sp>
        <p:nvSpPr>
          <p:cNvPr id="773135" name="Rectangle 77313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123" name="Rectangle 3">
            <a:extLst>
              <a:ext uri="{FF2B5EF4-FFF2-40B4-BE49-F238E27FC236}">
                <a16:creationId xmlns:a16="http://schemas.microsoft.com/office/drawing/2014/main" id="{630CDA94-DF7C-D7CF-9572-AE593865DD8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altLang="en-US" sz="1300"/>
              <a:t>Tracks long-term model performance at predefined intervals.</a:t>
            </a:r>
          </a:p>
          <a:p>
            <a:pPr lvl="2"/>
            <a:r>
              <a:rPr lang="en-US" altLang="en-US" sz="1300"/>
              <a:t>Modeling bankruptcy over a three-year period. </a:t>
            </a:r>
          </a:p>
          <a:p>
            <a:pPr lvl="3"/>
            <a:r>
              <a:rPr lang="en-US" altLang="en-US" sz="1300"/>
              <a:t>Take all names that are current for time T.</a:t>
            </a:r>
          </a:p>
          <a:p>
            <a:pPr lvl="3"/>
            <a:r>
              <a:rPr lang="en-US" altLang="en-US" sz="1300"/>
              <a:t>Measure performance in the time period between T + 6 to T + 36 months. </a:t>
            </a:r>
          </a:p>
          <a:p>
            <a:pPr lvl="3"/>
            <a:r>
              <a:rPr lang="en-US" altLang="en-US" sz="1300"/>
              <a:t>After implementation the </a:t>
            </a:r>
            <a:br>
              <a:rPr lang="en-US" altLang="en-US" sz="1300"/>
            </a:br>
            <a:r>
              <a:rPr lang="en-US" altLang="en-US" sz="1300"/>
              <a:t>performance is measured or </a:t>
            </a:r>
            <a:br>
              <a:rPr lang="en-US" altLang="en-US" sz="1300"/>
            </a:br>
            <a:r>
              <a:rPr lang="en-US" altLang="en-US" sz="1300"/>
              <a:t>benchmarked at each </a:t>
            </a:r>
            <a:br>
              <a:rPr lang="en-US" altLang="en-US" sz="1300"/>
            </a:br>
            <a:r>
              <a:rPr lang="en-US" altLang="en-US" sz="1300"/>
              <a:t>six-month period.</a:t>
            </a:r>
          </a:p>
          <a:p>
            <a:pPr lvl="1"/>
            <a:r>
              <a:rPr lang="en-US" altLang="en-US" sz="1300"/>
              <a:t>If the model is not performing as </a:t>
            </a:r>
            <a:br>
              <a:rPr lang="en-US" altLang="en-US" sz="1300"/>
            </a:br>
            <a:r>
              <a:rPr lang="en-US" altLang="en-US" sz="1300"/>
              <a:t>expected</a:t>
            </a:r>
          </a:p>
          <a:p>
            <a:pPr lvl="2"/>
            <a:r>
              <a:rPr lang="en-US" altLang="en-US" sz="1300"/>
              <a:t>Choose whether to continue use, </a:t>
            </a:r>
            <a:br>
              <a:rPr lang="en-US" altLang="en-US" sz="1300"/>
            </a:br>
            <a:r>
              <a:rPr lang="en-US" altLang="en-US" sz="1300"/>
              <a:t>rebuild, or refresh.</a:t>
            </a:r>
          </a:p>
        </p:txBody>
      </p:sp>
      <p:sp>
        <p:nvSpPr>
          <p:cNvPr id="773137" name="Rectangle 77313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320CBB-D1B1-C409-9729-1EBCF0B0E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43" name="Rectangle 172042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2045" name="Group 172044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72046" name="Rectangle 172045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047" name="Rectangle 172046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2049" name="Freeform: Shape 172048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2051" name="Rectangle 172050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DC86DC2D-9C5A-F100-DE3F-435CAA7A9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altLang="en-US" sz="4000"/>
              <a:t>Risk Management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74936D2-B0A2-4298-A1B3-040C207985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49000" y="6400800"/>
            <a:ext cx="68580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BC840B7-EC38-4A80-9A6B-394A4DA060EB}" type="slidenum">
              <a:rPr lang="en-US" altLang="en-US" sz="100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altLang="en-US" sz="1000">
              <a:solidFill>
                <a:srgbClr val="000000">
                  <a:alpha val="70000"/>
                </a:srgbClr>
              </a:solidFill>
            </a:endParaRPr>
          </a:p>
        </p:txBody>
      </p:sp>
      <p:sp>
        <p:nvSpPr>
          <p:cNvPr id="172037" name="Rectangle 5">
            <a:extLst>
              <a:ext uri="{FF2B5EF4-FFF2-40B4-BE49-F238E27FC236}">
                <a16:creationId xmlns:a16="http://schemas.microsoft.com/office/drawing/2014/main" id="{56FAAF27-2E2B-2940-5F63-16A06691F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940" y="1512327"/>
            <a:ext cx="30765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7663" indent="-347663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2250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25525" indent="-227013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tx1"/>
              </a:buClr>
              <a:buFont typeface="Arial" panose="020B0604020202020204" pitchFamily="34" charset="0"/>
              <a:buChar char="−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buNone/>
            </a:pPr>
            <a:endParaRPr lang="en-US" altLang="en-US" dirty="0"/>
          </a:p>
        </p:txBody>
      </p:sp>
      <p:graphicFrame>
        <p:nvGraphicFramePr>
          <p:cNvPr id="172039" name="Rectangle 3">
            <a:extLst>
              <a:ext uri="{FF2B5EF4-FFF2-40B4-BE49-F238E27FC236}">
                <a16:creationId xmlns:a16="http://schemas.microsoft.com/office/drawing/2014/main" id="{43A5689D-FB98-FCF2-45F8-0C1CF0D82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976464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8617986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5177" name="Rectangle 77517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170" name="Rectangle 2">
            <a:extLst>
              <a:ext uri="{FF2B5EF4-FFF2-40B4-BE49-F238E27FC236}">
                <a16:creationId xmlns:a16="http://schemas.microsoft.com/office/drawing/2014/main" id="{2BB10186-4575-778D-D5F3-D5981CE0B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Rebuild or Refresh?</a:t>
            </a:r>
          </a:p>
        </p:txBody>
      </p:sp>
      <p:sp>
        <p:nvSpPr>
          <p:cNvPr id="775179" name="Rectangle 77517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181" name="Rectangle 77518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171" name="Rectangle 3">
            <a:extLst>
              <a:ext uri="{FF2B5EF4-FFF2-40B4-BE49-F238E27FC236}">
                <a16:creationId xmlns:a16="http://schemas.microsoft.com/office/drawing/2014/main" id="{FA14EA67-EDD9-1D3B-2F8E-3B3954F85E3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altLang="en-US" sz="1600"/>
              <a:t>Rebuild  – use new data, build new variables, and rework the entire process. </a:t>
            </a:r>
          </a:p>
          <a:p>
            <a:pPr lvl="2"/>
            <a:r>
              <a:rPr lang="en-US" altLang="en-US" sz="1600"/>
              <a:t>Opportunity to introduce new predictive information</a:t>
            </a:r>
          </a:p>
          <a:p>
            <a:pPr lvl="2"/>
            <a:r>
              <a:rPr lang="en-US" altLang="en-US" sz="1600"/>
              <a:t>Current model is very old</a:t>
            </a:r>
          </a:p>
          <a:p>
            <a:pPr lvl="2"/>
            <a:r>
              <a:rPr lang="en-US" altLang="en-US" sz="1600"/>
              <a:t>Strong shifts in the marketplace</a:t>
            </a:r>
          </a:p>
          <a:p>
            <a:pPr lvl="2"/>
            <a:r>
              <a:rPr lang="en-US" altLang="en-US" sz="1600"/>
              <a:t>Product or service offering has </a:t>
            </a:r>
            <a:br>
              <a:rPr lang="en-US" altLang="en-US" sz="1600"/>
            </a:br>
            <a:r>
              <a:rPr lang="en-US" altLang="en-US" sz="1600"/>
              <a:t>changed</a:t>
            </a:r>
          </a:p>
          <a:p>
            <a:pPr lvl="2"/>
            <a:endParaRPr lang="en-US" altLang="en-US" sz="1600"/>
          </a:p>
          <a:p>
            <a:pPr lvl="1"/>
            <a:r>
              <a:rPr lang="en-US" altLang="en-US" sz="1600"/>
              <a:t>Refresh – keep the current </a:t>
            </a:r>
            <a:br>
              <a:rPr lang="en-US" altLang="en-US" sz="1600"/>
            </a:br>
            <a:r>
              <a:rPr lang="en-US" altLang="en-US" sz="1600"/>
              <a:t>variables and rerun the model </a:t>
            </a:r>
            <a:br>
              <a:rPr lang="en-US" altLang="en-US" sz="1600"/>
            </a:br>
            <a:r>
              <a:rPr lang="en-US" altLang="en-US" sz="1600"/>
              <a:t>on new data.</a:t>
            </a:r>
          </a:p>
          <a:p>
            <a:pPr lvl="2"/>
            <a:r>
              <a:rPr lang="en-US" altLang="en-US" sz="1600"/>
              <a:t>Save time and resources</a:t>
            </a:r>
          </a:p>
          <a:p>
            <a:pPr lvl="2"/>
            <a:endParaRPr lang="en-US" altLang="en-US" sz="1600"/>
          </a:p>
        </p:txBody>
      </p:sp>
      <p:pic>
        <p:nvPicPr>
          <p:cNvPr id="775172" name="Picture 4">
            <a:extLst>
              <a:ext uri="{FF2B5EF4-FFF2-40B4-BE49-F238E27FC236}">
                <a16:creationId xmlns:a16="http://schemas.microsoft.com/office/drawing/2014/main" id="{0F7525C8-A66E-B74F-C975-3078F498F022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51" y="2484255"/>
            <a:ext cx="3677838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5183" name="Rectangle 77518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5012</Words>
  <Application>Microsoft Office PowerPoint</Application>
  <PresentationFormat>Widescreen</PresentationFormat>
  <Paragraphs>1961</Paragraphs>
  <Slides>90</Slides>
  <Notes>90</Notes>
  <HiddenSlides>0</HiddenSlides>
  <MMClips>1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90</vt:i4>
      </vt:variant>
    </vt:vector>
  </HeadingPairs>
  <TitlesOfParts>
    <vt:vector size="109" baseType="lpstr">
      <vt:lpstr>Aptos</vt:lpstr>
      <vt:lpstr>Aptos Display</vt:lpstr>
      <vt:lpstr>Arial</vt:lpstr>
      <vt:lpstr>Arial Narrow</vt:lpstr>
      <vt:lpstr>Calibri</vt:lpstr>
      <vt:lpstr>Comic Sans MS</vt:lpstr>
      <vt:lpstr>Courier New</vt:lpstr>
      <vt:lpstr>Lucida Sans Unicode</vt:lpstr>
      <vt:lpstr>Rage Italic</vt:lpstr>
      <vt:lpstr>SAS Monospace</vt:lpstr>
      <vt:lpstr>SAS Monospace Bold</vt:lpstr>
      <vt:lpstr>ScaOptima</vt:lpstr>
      <vt:lpstr>Times New Roman</vt:lpstr>
      <vt:lpstr>Wingdings</vt:lpstr>
      <vt:lpstr>Office Theme</vt:lpstr>
      <vt:lpstr>Worksheet</vt:lpstr>
      <vt:lpstr>Slide</vt:lpstr>
      <vt:lpstr>Clip</vt:lpstr>
      <vt:lpstr>Chart</vt:lpstr>
      <vt:lpstr>Decoding the Case Study Key Steps to Effectively Solve</vt:lpstr>
      <vt:lpstr>Today’s Workshop Roadmap</vt:lpstr>
      <vt:lpstr>Defining the Objective</vt:lpstr>
      <vt:lpstr>What Is Your Business Goal?</vt:lpstr>
      <vt:lpstr>What Is Your Business Goal?</vt:lpstr>
      <vt:lpstr>The Customer Life Cycle – Modeling Opportunities</vt:lpstr>
      <vt:lpstr>Response</vt:lpstr>
      <vt:lpstr>Response Models</vt:lpstr>
      <vt:lpstr>Risk Management</vt:lpstr>
      <vt:lpstr>Retention/Attrition/Churn</vt:lpstr>
      <vt:lpstr>Basic Methodologies</vt:lpstr>
      <vt:lpstr>Penetration Analysis</vt:lpstr>
      <vt:lpstr>Penetration Analysis</vt:lpstr>
      <vt:lpstr>Behavioral Segmentation – Market Driven</vt:lpstr>
      <vt:lpstr>Behavioral Segmentation – Market Driven</vt:lpstr>
      <vt:lpstr>Behavioral Segmentation – Data Driven Cluster Analysis</vt:lpstr>
      <vt:lpstr>Simple Linear Regression</vt:lpstr>
      <vt:lpstr>Simple Linear Regression</vt:lpstr>
      <vt:lpstr>Multiple Linear Regression</vt:lpstr>
      <vt:lpstr>Linear Regression</vt:lpstr>
      <vt:lpstr>Logistic Regression</vt:lpstr>
      <vt:lpstr>Logistic Regression</vt:lpstr>
      <vt:lpstr>Classification Trees</vt:lpstr>
      <vt:lpstr>Gathering the Data</vt:lpstr>
      <vt:lpstr>Data Deluge</vt:lpstr>
      <vt:lpstr>General Timeline for Model Data</vt:lpstr>
      <vt:lpstr>Response Model  Same Product to the Same List Using a Prior Campaign</vt:lpstr>
      <vt:lpstr>‘Look Alike’ Model  Similar Product to New List with No Prior Campaign</vt:lpstr>
      <vt:lpstr>Model to Predict Up-sell and/or Cross Sell</vt:lpstr>
      <vt:lpstr>Model to Predict Attrition or Churn</vt:lpstr>
      <vt:lpstr>Credit Risk Model to Predict Bankruptcy</vt:lpstr>
      <vt:lpstr>Risk Model to Predict Insurance Claims</vt:lpstr>
      <vt:lpstr>Model to Predict Fraud</vt:lpstr>
      <vt:lpstr>Data Characteristics</vt:lpstr>
      <vt:lpstr>Internal Sources</vt:lpstr>
      <vt:lpstr>Customer Database</vt:lpstr>
      <vt:lpstr>Transaction Database</vt:lpstr>
      <vt:lpstr>Offer History Database</vt:lpstr>
      <vt:lpstr>Solicitation E-Mail and Phone Calls</vt:lpstr>
      <vt:lpstr>Data Warehouse</vt:lpstr>
      <vt:lpstr>Preparing the Data</vt:lpstr>
      <vt:lpstr>Sampling Designs</vt:lpstr>
      <vt:lpstr>Exploratory Data Analysis</vt:lpstr>
      <vt:lpstr>Outliers</vt:lpstr>
      <vt:lpstr>Missing Values</vt:lpstr>
      <vt:lpstr>Univariate Analysis</vt:lpstr>
      <vt:lpstr>Univariate Analysis - Plots</vt:lpstr>
      <vt:lpstr>Handling Outliers</vt:lpstr>
      <vt:lpstr>Handling Missing Values</vt:lpstr>
      <vt:lpstr>Single Value Substitution</vt:lpstr>
      <vt:lpstr>Class Means Substitution</vt:lpstr>
      <vt:lpstr>Multiple Linear Regression</vt:lpstr>
      <vt:lpstr>Preparing the Variables</vt:lpstr>
      <vt:lpstr>Variable Reduction and Transformation</vt:lpstr>
      <vt:lpstr>Goal: Linear Relationship</vt:lpstr>
      <vt:lpstr>Binning or Bucketing</vt:lpstr>
      <vt:lpstr>Curvi-linear Transformations</vt:lpstr>
      <vt:lpstr>Creating Transformations</vt:lpstr>
      <vt:lpstr>Categorical Variables</vt:lpstr>
      <vt:lpstr>PowerPoint Presentation</vt:lpstr>
      <vt:lpstr>PowerPoint Presentation</vt:lpstr>
      <vt:lpstr> Preparing the Variables: Interaction Detection</vt:lpstr>
      <vt:lpstr>Preparing the Final Modeling Data Set</vt:lpstr>
      <vt:lpstr>Building the Model</vt:lpstr>
      <vt:lpstr>Logistic Regression – My Favorite!</vt:lpstr>
      <vt:lpstr>Stepwise Selection</vt:lpstr>
      <vt:lpstr>Backward Selection</vt:lpstr>
      <vt:lpstr>Score Selection</vt:lpstr>
      <vt:lpstr>Model Output</vt:lpstr>
      <vt:lpstr>Gains Table</vt:lpstr>
      <vt:lpstr>Model Lift</vt:lpstr>
      <vt:lpstr>Gains Chart</vt:lpstr>
      <vt:lpstr>Validating the Model</vt:lpstr>
      <vt:lpstr>Validating the Model</vt:lpstr>
      <vt:lpstr>Scoring an Alternate Data Set</vt:lpstr>
      <vt:lpstr>Scoring Validation Comparison</vt:lpstr>
      <vt:lpstr>Bootstrapping</vt:lpstr>
      <vt:lpstr>Bootstrapping Output for Lift</vt:lpstr>
      <vt:lpstr>Analysis on Key Variables</vt:lpstr>
      <vt:lpstr>Analysis on Key Variables</vt:lpstr>
      <vt:lpstr>Implementing the Model</vt:lpstr>
      <vt:lpstr>Model Selects</vt:lpstr>
      <vt:lpstr>Implementation of a New Model</vt:lpstr>
      <vt:lpstr>Maintaining the Model</vt:lpstr>
      <vt:lpstr>Model Maintenance</vt:lpstr>
      <vt:lpstr>Back-end Validation – Percent Responders</vt:lpstr>
      <vt:lpstr>Back-end Validation – Percent Responders</vt:lpstr>
      <vt:lpstr>Model Life</vt:lpstr>
      <vt:lpstr>Benchmarking</vt:lpstr>
      <vt:lpstr>Rebuild or Refresh?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Amul Desai</dc:creator>
  <cp:lastModifiedBy>Amul Desai</cp:lastModifiedBy>
  <cp:revision>2</cp:revision>
  <dcterms:created xsi:type="dcterms:W3CDTF">2025-02-13T06:56:43Z</dcterms:created>
  <dcterms:modified xsi:type="dcterms:W3CDTF">2025-02-14T03:19:29Z</dcterms:modified>
</cp:coreProperties>
</file>